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84" r:id="rId8"/>
    <p:sldId id="285" r:id="rId9"/>
    <p:sldId id="286" r:id="rId10"/>
    <p:sldId id="287" r:id="rId11"/>
    <p:sldId id="290" r:id="rId12"/>
    <p:sldId id="291" r:id="rId13"/>
    <p:sldId id="292" r:id="rId14"/>
    <p:sldId id="293" r:id="rId15"/>
    <p:sldId id="288" r:id="rId16"/>
    <p:sldId id="289" r:id="rId17"/>
    <p:sldId id="264" r:id="rId18"/>
    <p:sldId id="279" r:id="rId19"/>
    <p:sldId id="280" r:id="rId20"/>
    <p:sldId id="281" r:id="rId21"/>
    <p:sldId id="282" r:id="rId22"/>
    <p:sldId id="283" r:id="rId23"/>
    <p:sldId id="266" r:id="rId24"/>
    <p:sldId id="265" r:id="rId25"/>
    <p:sldId id="267" r:id="rId26"/>
    <p:sldId id="273" r:id="rId27"/>
    <p:sldId id="268" r:id="rId28"/>
    <p:sldId id="269" r:id="rId29"/>
    <p:sldId id="270" r:id="rId30"/>
    <p:sldId id="271" r:id="rId31"/>
    <p:sldId id="272" r:id="rId32"/>
    <p:sldId id="274" r:id="rId33"/>
    <p:sldId id="275" r:id="rId34"/>
    <p:sldId id="276" r:id="rId35"/>
    <p:sldId id="277" r:id="rId36"/>
    <p:sldId id="27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3" d="100"/>
          <a:sy n="73" d="100"/>
        </p:scale>
        <p:origin x="36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03AF4-C7BA-C23F-5151-0FF74A856D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6C2D81-D421-AE00-9B1E-8744C4514C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349B34-F32F-66E9-1DB0-C20F68631051}"/>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5" name="Footer Placeholder 4">
            <a:extLst>
              <a:ext uri="{FF2B5EF4-FFF2-40B4-BE49-F238E27FC236}">
                <a16:creationId xmlns:a16="http://schemas.microsoft.com/office/drawing/2014/main" id="{A6CF11D6-779D-6084-ACA8-8BCDF54CF2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ECFEA-22F5-6E1F-A60B-8337BDCC39E3}"/>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3431671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6DA84-6243-F248-029C-0058BC2405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2112F71-21E7-91F6-99CE-3B6FC10066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3A9763-3BB0-E2BA-69D9-208DAC1FBC40}"/>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5" name="Footer Placeholder 4">
            <a:extLst>
              <a:ext uri="{FF2B5EF4-FFF2-40B4-BE49-F238E27FC236}">
                <a16:creationId xmlns:a16="http://schemas.microsoft.com/office/drawing/2014/main" id="{AE63F3E4-3315-0FF3-5357-494CEB038E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281FFB-E318-5DA0-BB4C-F75923021F60}"/>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2818535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B6A842-A497-88A9-A3FA-D2D788CFF3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ACA197-70E3-E60B-E015-92B1EF2E89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163F1C-0107-69A7-B90B-BEC6DEAF5875}"/>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5" name="Footer Placeholder 4">
            <a:extLst>
              <a:ext uri="{FF2B5EF4-FFF2-40B4-BE49-F238E27FC236}">
                <a16:creationId xmlns:a16="http://schemas.microsoft.com/office/drawing/2014/main" id="{E9F62319-A81E-9288-2602-E485BCD1F8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81A7FF-F744-2862-73C3-9713F974530A}"/>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2819079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03B5A-77C3-9CEC-EE44-915C57127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3FC1C2-5875-FE76-1B25-CC18F6FE21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A94130-01B4-4CEE-656D-81AD8E4956E4}"/>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5" name="Footer Placeholder 4">
            <a:extLst>
              <a:ext uri="{FF2B5EF4-FFF2-40B4-BE49-F238E27FC236}">
                <a16:creationId xmlns:a16="http://schemas.microsoft.com/office/drawing/2014/main" id="{246FEE2B-6115-93A8-4E01-0D0FCE6D1A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18A396-44CC-C406-14CA-1BE9006503C8}"/>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3413698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50F7E-29BE-E318-7FCE-EA0242F17F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23BC27-5C4B-DF6A-FC89-40390EFE9E9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D1061E-3AA6-52A3-630E-6DC36AE5FB94}"/>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5" name="Footer Placeholder 4">
            <a:extLst>
              <a:ext uri="{FF2B5EF4-FFF2-40B4-BE49-F238E27FC236}">
                <a16:creationId xmlns:a16="http://schemas.microsoft.com/office/drawing/2014/main" id="{991B4FE7-1F01-FBD2-F4E6-4C2BEA4F08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34BD10-93C7-137B-F681-3B84AABC3D27}"/>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3175839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E35E5-826A-1746-5D2B-7BD41C28E7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20F5ED-E6A6-6293-B468-AF2D3F9568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27D739-84DA-251F-A4F7-E58DF4193E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2DBAAC-9D9A-7714-326D-0598643DF3BC}"/>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6" name="Footer Placeholder 5">
            <a:extLst>
              <a:ext uri="{FF2B5EF4-FFF2-40B4-BE49-F238E27FC236}">
                <a16:creationId xmlns:a16="http://schemas.microsoft.com/office/drawing/2014/main" id="{6294A31B-F7AF-4923-729D-95D966153B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FE7793-128B-E0ED-15C6-CE112F1D8D6C}"/>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1874035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FE991-E021-3AF1-87D2-ABACE3D945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E2BC23-1E51-B14E-6DA5-696AF6C1D8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17A6C2-B77C-9511-654A-6E2E76278F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2A3821-BE30-035B-AFFC-356911B37E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E36836-0388-00D2-7DE8-3C174A94A52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EC2857-12E0-B924-4FDF-F8C17C858EE1}"/>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8" name="Footer Placeholder 7">
            <a:extLst>
              <a:ext uri="{FF2B5EF4-FFF2-40B4-BE49-F238E27FC236}">
                <a16:creationId xmlns:a16="http://schemas.microsoft.com/office/drawing/2014/main" id="{17424F7F-98E0-0E95-DF5A-B8FBBAD5A5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DCDC611-DA43-C83F-3D28-BF9BC6562208}"/>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148375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BDAE9-6CCA-94E9-CD81-C5233C2FCF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91B453-BFB7-C70A-A056-C14CE8673E3A}"/>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4" name="Footer Placeholder 3">
            <a:extLst>
              <a:ext uri="{FF2B5EF4-FFF2-40B4-BE49-F238E27FC236}">
                <a16:creationId xmlns:a16="http://schemas.microsoft.com/office/drawing/2014/main" id="{6F041B0F-9C22-A4F0-E160-E8CF5F1872B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F48571-4CE8-18F7-5623-D8649FDF6326}"/>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1034895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28938B-1B8E-4948-9721-92B9C7A5663A}"/>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3" name="Footer Placeholder 2">
            <a:extLst>
              <a:ext uri="{FF2B5EF4-FFF2-40B4-BE49-F238E27FC236}">
                <a16:creationId xmlns:a16="http://schemas.microsoft.com/office/drawing/2014/main" id="{2C92EAE5-77A8-D153-9AA4-0AEEC08C9B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4B7840-E897-1C3E-787B-DBEEC8D0D6ED}"/>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295600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D3922-49EF-F8C0-D2BD-21559A2AA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6B01B6-1D37-A580-1197-D8C3123629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4B0FDD-9A61-E17E-68D4-35B228D66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BA6313-478B-E8F4-1547-61BFE7BBAB41}"/>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6" name="Footer Placeholder 5">
            <a:extLst>
              <a:ext uri="{FF2B5EF4-FFF2-40B4-BE49-F238E27FC236}">
                <a16:creationId xmlns:a16="http://schemas.microsoft.com/office/drawing/2014/main" id="{B83E8B83-49BD-6530-1142-1C29D16759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A7DFC9-9D90-2814-D592-C1195991C0B7}"/>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3705207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5FC1-742B-AEE1-5AA9-EA51743021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829098-4C31-2BE3-7C2E-5D009D4E54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065673-E790-498D-5291-7B8D8581CE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70E67C-6F77-BC10-A5F2-905C3DAE6C9F}"/>
              </a:ext>
            </a:extLst>
          </p:cNvPr>
          <p:cNvSpPr>
            <a:spLocks noGrp="1"/>
          </p:cNvSpPr>
          <p:nvPr>
            <p:ph type="dt" sz="half" idx="10"/>
          </p:nvPr>
        </p:nvSpPr>
        <p:spPr/>
        <p:txBody>
          <a:bodyPr/>
          <a:lstStyle/>
          <a:p>
            <a:fld id="{20A23F8A-DC22-453B-BA5F-ACF50E9A663D}" type="datetimeFigureOut">
              <a:rPr lang="en-US" smtClean="0"/>
              <a:t>2/26/2026</a:t>
            </a:fld>
            <a:endParaRPr lang="en-US"/>
          </a:p>
        </p:txBody>
      </p:sp>
      <p:sp>
        <p:nvSpPr>
          <p:cNvPr id="6" name="Footer Placeholder 5">
            <a:extLst>
              <a:ext uri="{FF2B5EF4-FFF2-40B4-BE49-F238E27FC236}">
                <a16:creationId xmlns:a16="http://schemas.microsoft.com/office/drawing/2014/main" id="{A0697CDC-DE2B-A6D3-28A3-D29A511F01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1EC16D-299C-B537-831D-BA891CAF01B5}"/>
              </a:ext>
            </a:extLst>
          </p:cNvPr>
          <p:cNvSpPr>
            <a:spLocks noGrp="1"/>
          </p:cNvSpPr>
          <p:nvPr>
            <p:ph type="sldNum" sz="quarter" idx="12"/>
          </p:nvPr>
        </p:nvSpPr>
        <p:spPr/>
        <p:txBody>
          <a:bodyPr/>
          <a:lstStyle/>
          <a:p>
            <a:fld id="{C22E52AD-9818-433A-AD8B-36829D6C3528}" type="slidenum">
              <a:rPr lang="en-US" smtClean="0"/>
              <a:t>‹#›</a:t>
            </a:fld>
            <a:endParaRPr lang="en-US"/>
          </a:p>
        </p:txBody>
      </p:sp>
    </p:spTree>
    <p:extLst>
      <p:ext uri="{BB962C8B-B14F-4D97-AF65-F5344CB8AC3E}">
        <p14:creationId xmlns:p14="http://schemas.microsoft.com/office/powerpoint/2010/main" val="579776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0C8ACA-CD73-BEE0-8AED-FF0EF5933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F30AAF-A618-6B98-6CB8-76E7639C8A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E70082-88FE-4E9E-F355-C56582C7EA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A23F8A-DC22-453B-BA5F-ACF50E9A663D}" type="datetimeFigureOut">
              <a:rPr lang="en-US" smtClean="0"/>
              <a:t>2/26/2026</a:t>
            </a:fld>
            <a:endParaRPr lang="en-US"/>
          </a:p>
        </p:txBody>
      </p:sp>
      <p:sp>
        <p:nvSpPr>
          <p:cNvPr id="5" name="Footer Placeholder 4">
            <a:extLst>
              <a:ext uri="{FF2B5EF4-FFF2-40B4-BE49-F238E27FC236}">
                <a16:creationId xmlns:a16="http://schemas.microsoft.com/office/drawing/2014/main" id="{CBD1288A-C15F-E2EA-ADD8-D3B431E8CE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3A55390-FAD1-DD04-D078-BC706A81A6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2E52AD-9818-433A-AD8B-36829D6C3528}" type="slidenum">
              <a:rPr lang="en-US" smtClean="0"/>
              <a:t>‹#›</a:t>
            </a:fld>
            <a:endParaRPr lang="en-US"/>
          </a:p>
        </p:txBody>
      </p:sp>
    </p:spTree>
    <p:extLst>
      <p:ext uri="{BB962C8B-B14F-4D97-AF65-F5344CB8AC3E}">
        <p14:creationId xmlns:p14="http://schemas.microsoft.com/office/powerpoint/2010/main" val="1404142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729F76-FDE8-499A-8F5A-2071A4106CDC}"/>
              </a:ext>
            </a:extLst>
          </p:cNvPr>
          <p:cNvSpPr txBox="1"/>
          <p:nvPr/>
        </p:nvSpPr>
        <p:spPr>
          <a:xfrm>
            <a:off x="0" y="-82194"/>
            <a:ext cx="12192000" cy="2400657"/>
          </a:xfrm>
          <a:prstGeom prst="rect">
            <a:avLst/>
          </a:prstGeom>
          <a:noFill/>
        </p:spPr>
        <p:txBody>
          <a:bodyPr wrap="square">
            <a:spAutoFit/>
          </a:bodyPr>
          <a:lstStyle/>
          <a:p>
            <a:r>
              <a:rPr lang="en-US" dirty="0"/>
              <a:t>		</a:t>
            </a:r>
          </a:p>
          <a:p>
            <a:endParaRPr lang="en-US" dirty="0"/>
          </a:p>
          <a:p>
            <a:endParaRPr lang="en-US" dirty="0"/>
          </a:p>
          <a:p>
            <a:r>
              <a:rPr lang="en-US" dirty="0"/>
              <a:t>			</a:t>
            </a:r>
            <a:r>
              <a:rPr lang="en-US" sz="4800" b="1" dirty="0">
                <a:solidFill>
                  <a:srgbClr val="C00000"/>
                </a:solidFill>
              </a:rPr>
              <a:t>The U.S. Judicial System</a:t>
            </a:r>
          </a:p>
          <a:p>
            <a:r>
              <a:rPr lang="en-US" sz="4800" b="1" dirty="0">
                <a:solidFill>
                  <a:srgbClr val="C00000"/>
                </a:solidFill>
              </a:rPr>
              <a:t>			</a:t>
            </a:r>
            <a:r>
              <a:rPr lang="en-US" sz="3600" b="1" dirty="0">
                <a:solidFill>
                  <a:srgbClr val="C00000"/>
                </a:solidFill>
              </a:rPr>
              <a:t>Civics— Theodore Boone edition</a:t>
            </a:r>
          </a:p>
        </p:txBody>
      </p:sp>
      <p:pic>
        <p:nvPicPr>
          <p:cNvPr id="4" name="Picture 3">
            <a:extLst>
              <a:ext uri="{FF2B5EF4-FFF2-40B4-BE49-F238E27FC236}">
                <a16:creationId xmlns:a16="http://schemas.microsoft.com/office/drawing/2014/main" id="{C80B4410-D3F0-795C-E45A-FCC8E72A3DE5}"/>
              </a:ext>
            </a:extLst>
          </p:cNvPr>
          <p:cNvPicPr>
            <a:picLocks noChangeAspect="1"/>
          </p:cNvPicPr>
          <p:nvPr/>
        </p:nvPicPr>
        <p:blipFill>
          <a:blip r:embed="rId2"/>
          <a:stretch>
            <a:fillRect/>
          </a:stretch>
        </p:blipFill>
        <p:spPr>
          <a:xfrm>
            <a:off x="2183130" y="3205536"/>
            <a:ext cx="7932420" cy="3572453"/>
          </a:xfrm>
          <a:prstGeom prst="rect">
            <a:avLst/>
          </a:prstGeom>
        </p:spPr>
      </p:pic>
    </p:spTree>
    <p:extLst>
      <p:ext uri="{BB962C8B-B14F-4D97-AF65-F5344CB8AC3E}">
        <p14:creationId xmlns:p14="http://schemas.microsoft.com/office/powerpoint/2010/main" val="4057191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00000">
            <a:alpha val="30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C78BB6-031D-AE59-BEE5-F86D0200096E}"/>
              </a:ext>
            </a:extLst>
          </p:cNvPr>
          <p:cNvSpPr txBox="1"/>
          <p:nvPr/>
        </p:nvSpPr>
        <p:spPr>
          <a:xfrm>
            <a:off x="636998" y="143838"/>
            <a:ext cx="12007065" cy="5632311"/>
          </a:xfrm>
          <a:prstGeom prst="rect">
            <a:avLst/>
          </a:prstGeom>
          <a:noFill/>
        </p:spPr>
        <p:txBody>
          <a:bodyPr wrap="square">
            <a:spAutoFit/>
          </a:bodyPr>
          <a:lstStyle/>
          <a:p>
            <a:r>
              <a:rPr lang="en-US" sz="2400" b="1" dirty="0"/>
              <a:t>Step 3: Verdict Reveal (5 minutes)</a:t>
            </a:r>
          </a:p>
          <a:p>
            <a:endParaRPr lang="en-US" sz="2400" b="1" dirty="0"/>
          </a:p>
          <a:p>
            <a:r>
              <a:rPr lang="en-US" sz="2400" b="1" dirty="0"/>
              <a:t>Each group announces:</a:t>
            </a:r>
          </a:p>
          <a:p>
            <a:endParaRPr lang="en-US" sz="2400" b="1" dirty="0"/>
          </a:p>
          <a:p>
            <a:r>
              <a:rPr lang="en-US" sz="2400" b="1" dirty="0"/>
              <a:t>Guilty or Not Guilty?</a:t>
            </a:r>
          </a:p>
          <a:p>
            <a:endParaRPr lang="en-US" sz="2400" b="1" dirty="0"/>
          </a:p>
          <a:p>
            <a:r>
              <a:rPr lang="en-US" sz="2400" b="1" dirty="0"/>
              <a:t>Was it unanimous?</a:t>
            </a:r>
          </a:p>
          <a:p>
            <a:endParaRPr lang="en-US" sz="2400" b="1" dirty="0"/>
          </a:p>
          <a:p>
            <a:r>
              <a:rPr lang="en-US" sz="2400" b="1" dirty="0"/>
              <a:t>What evidence mattered most?</a:t>
            </a:r>
          </a:p>
          <a:p>
            <a:r>
              <a:rPr lang="en-US" sz="2400" b="1" dirty="0"/>
              <a:t>Was your decision unanimous?</a:t>
            </a:r>
          </a:p>
          <a:p>
            <a:r>
              <a:rPr lang="en-US" sz="2400" b="1" dirty="0"/>
              <a:t>Did everyone agree?</a:t>
            </a:r>
          </a:p>
          <a:p>
            <a:r>
              <a:rPr lang="en-US" sz="2400" b="1" dirty="0"/>
              <a:t>Did anyone refuse to change their mind?</a:t>
            </a:r>
          </a:p>
          <a:p>
            <a:endParaRPr lang="en-US" sz="2400" b="1" dirty="0"/>
          </a:p>
          <a:p>
            <a:r>
              <a:rPr lang="en-US" sz="2400" b="1" dirty="0"/>
              <a:t>Is there anyone in your groups who did not agree?</a:t>
            </a:r>
          </a:p>
          <a:p>
            <a:r>
              <a:rPr lang="en-US" sz="2400" b="1" dirty="0"/>
              <a:t>		</a:t>
            </a:r>
          </a:p>
        </p:txBody>
      </p:sp>
    </p:spTree>
    <p:extLst>
      <p:ext uri="{BB962C8B-B14F-4D97-AF65-F5344CB8AC3E}">
        <p14:creationId xmlns:p14="http://schemas.microsoft.com/office/powerpoint/2010/main" val="298447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00000">
            <a:alpha val="17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F2F2D4-19C1-41EE-B321-973A6F24A789}"/>
              </a:ext>
            </a:extLst>
          </p:cNvPr>
          <p:cNvSpPr txBox="1"/>
          <p:nvPr/>
        </p:nvSpPr>
        <p:spPr>
          <a:xfrm>
            <a:off x="554804" y="3108403"/>
            <a:ext cx="10921430" cy="2308324"/>
          </a:xfrm>
          <a:prstGeom prst="rect">
            <a:avLst/>
          </a:prstGeom>
          <a:noFill/>
        </p:spPr>
        <p:txBody>
          <a:bodyPr wrap="square">
            <a:spAutoFit/>
          </a:bodyPr>
          <a:lstStyle/>
          <a:p>
            <a:r>
              <a:rPr lang="en-US" sz="2400" b="1" dirty="0"/>
              <a:t>	You have just experienced what real jury deliberation feels like.</a:t>
            </a:r>
          </a:p>
          <a:p>
            <a:endParaRPr lang="en-US" sz="2400" b="1" dirty="0"/>
          </a:p>
          <a:p>
            <a:endParaRPr lang="en-US" sz="2400" b="1" dirty="0"/>
          </a:p>
          <a:p>
            <a:r>
              <a:rPr lang="en-US" sz="2400" b="1" dirty="0"/>
              <a:t>			So… what does it mean: The jury is hung?</a:t>
            </a:r>
          </a:p>
          <a:p>
            <a:endParaRPr lang="en-US" sz="2400" b="1" dirty="0"/>
          </a:p>
          <a:p>
            <a:r>
              <a:rPr lang="en-US" sz="2400" b="1" dirty="0"/>
              <a:t>			Is it a real legal term — or just a joke?</a:t>
            </a:r>
          </a:p>
        </p:txBody>
      </p:sp>
      <p:sp>
        <p:nvSpPr>
          <p:cNvPr id="5" name="TextBox 4">
            <a:extLst>
              <a:ext uri="{FF2B5EF4-FFF2-40B4-BE49-F238E27FC236}">
                <a16:creationId xmlns:a16="http://schemas.microsoft.com/office/drawing/2014/main" id="{3AC7E9FE-2A0B-FB2A-19EC-728F3C2EFE28}"/>
              </a:ext>
            </a:extLst>
          </p:cNvPr>
          <p:cNvSpPr txBox="1"/>
          <p:nvPr/>
        </p:nvSpPr>
        <p:spPr>
          <a:xfrm>
            <a:off x="2126751" y="770562"/>
            <a:ext cx="12192000" cy="1200329"/>
          </a:xfrm>
          <a:prstGeom prst="rect">
            <a:avLst/>
          </a:prstGeom>
          <a:noFill/>
        </p:spPr>
        <p:txBody>
          <a:bodyPr wrap="square">
            <a:spAutoFit/>
          </a:bodyPr>
          <a:lstStyle/>
          <a:p>
            <a:r>
              <a:rPr lang="en-US" sz="2400" b="1" dirty="0">
                <a:solidFill>
                  <a:srgbClr val="C00000"/>
                </a:solidFill>
              </a:rPr>
              <a:t>Class… we have a problem.”</a:t>
            </a:r>
            <a:r>
              <a:rPr lang="en-US" sz="2400" b="1" dirty="0" err="1">
                <a:solidFill>
                  <a:srgbClr val="C00000"/>
                </a:solidFill>
              </a:rPr>
              <a:t>Pause.Look</a:t>
            </a:r>
            <a:r>
              <a:rPr lang="en-US" sz="2400" b="1" dirty="0">
                <a:solidFill>
                  <a:srgbClr val="C00000"/>
                </a:solidFill>
              </a:rPr>
              <a:t> around seriously.</a:t>
            </a:r>
          </a:p>
          <a:p>
            <a:endParaRPr lang="en-US" sz="2400" b="1" dirty="0">
              <a:solidFill>
                <a:srgbClr val="C00000"/>
              </a:solidFill>
            </a:endParaRPr>
          </a:p>
          <a:p>
            <a:r>
              <a:rPr lang="en-US" sz="2400" b="1" dirty="0">
                <a:solidFill>
                  <a:srgbClr val="C00000"/>
                </a:solidFill>
              </a:rPr>
              <a:t>		This jury… is… HUNG</a:t>
            </a:r>
          </a:p>
        </p:txBody>
      </p:sp>
      <p:pic>
        <p:nvPicPr>
          <p:cNvPr id="6" name="Picture 5">
            <a:extLst>
              <a:ext uri="{FF2B5EF4-FFF2-40B4-BE49-F238E27FC236}">
                <a16:creationId xmlns:a16="http://schemas.microsoft.com/office/drawing/2014/main" id="{C286DD33-49D7-6D36-4D9D-33A83B39F6FC}"/>
              </a:ext>
            </a:extLst>
          </p:cNvPr>
          <p:cNvPicPr>
            <a:picLocks noChangeAspect="1"/>
          </p:cNvPicPr>
          <p:nvPr/>
        </p:nvPicPr>
        <p:blipFill>
          <a:blip r:embed="rId2"/>
          <a:stretch>
            <a:fillRect/>
          </a:stretch>
        </p:blipFill>
        <p:spPr>
          <a:xfrm>
            <a:off x="3725195" y="5363939"/>
            <a:ext cx="2290324" cy="1446998"/>
          </a:xfrm>
          <a:prstGeom prst="rect">
            <a:avLst/>
          </a:prstGeom>
        </p:spPr>
      </p:pic>
      <p:pic>
        <p:nvPicPr>
          <p:cNvPr id="7" name="Picture 6">
            <a:extLst>
              <a:ext uri="{FF2B5EF4-FFF2-40B4-BE49-F238E27FC236}">
                <a16:creationId xmlns:a16="http://schemas.microsoft.com/office/drawing/2014/main" id="{7044BB27-1A6F-601E-88B4-110ED086C50B}"/>
              </a:ext>
            </a:extLst>
          </p:cNvPr>
          <p:cNvPicPr>
            <a:picLocks noChangeAspect="1"/>
          </p:cNvPicPr>
          <p:nvPr/>
        </p:nvPicPr>
        <p:blipFill>
          <a:blip r:embed="rId3"/>
          <a:stretch>
            <a:fillRect/>
          </a:stretch>
        </p:blipFill>
        <p:spPr>
          <a:xfrm>
            <a:off x="6705601" y="5363939"/>
            <a:ext cx="1992086" cy="1446998"/>
          </a:xfrm>
          <a:prstGeom prst="rect">
            <a:avLst/>
          </a:prstGeom>
        </p:spPr>
      </p:pic>
    </p:spTree>
    <p:extLst>
      <p:ext uri="{BB962C8B-B14F-4D97-AF65-F5344CB8AC3E}">
        <p14:creationId xmlns:p14="http://schemas.microsoft.com/office/powerpoint/2010/main" val="2393642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86CA70-ADB9-20B0-9476-729086C62AD0}"/>
              </a:ext>
            </a:extLst>
          </p:cNvPr>
          <p:cNvSpPr txBox="1"/>
          <p:nvPr/>
        </p:nvSpPr>
        <p:spPr>
          <a:xfrm>
            <a:off x="0" y="102741"/>
            <a:ext cx="12192000" cy="6647974"/>
          </a:xfrm>
          <a:prstGeom prst="rect">
            <a:avLst/>
          </a:prstGeom>
          <a:noFill/>
        </p:spPr>
        <p:txBody>
          <a:bodyPr wrap="square">
            <a:spAutoFit/>
          </a:bodyPr>
          <a:lstStyle/>
          <a:p>
            <a:r>
              <a:rPr lang="en-US" sz="2400" b="1" dirty="0"/>
              <a:t>				</a:t>
            </a:r>
            <a:r>
              <a:rPr lang="en-US" sz="2400" b="1" dirty="0">
                <a:solidFill>
                  <a:srgbClr val="C00000"/>
                </a:solidFill>
              </a:rPr>
              <a:t>History of the Term “Hung Jury”</a:t>
            </a:r>
          </a:p>
          <a:p>
            <a:endParaRPr lang="en-US" sz="2400" b="1" dirty="0"/>
          </a:p>
          <a:p>
            <a:r>
              <a:rPr lang="en-US" sz="2400" b="1" dirty="0"/>
              <a:t>The idea behind a hung jury goes back to English common law.</a:t>
            </a:r>
          </a:p>
          <a:p>
            <a:endParaRPr lang="en-US" sz="2400" b="1" dirty="0"/>
          </a:p>
          <a:p>
            <a:r>
              <a:rPr lang="en-US" sz="2400" b="1" dirty="0"/>
              <a:t>By the 1200s–1300s, English juries were already required to reach a unanimous verdict.</a:t>
            </a:r>
          </a:p>
          <a:p>
            <a:endParaRPr lang="en-US" sz="2400" b="1" dirty="0"/>
          </a:p>
          <a:p>
            <a:r>
              <a:rPr lang="en-US" sz="2400" b="1" dirty="0"/>
              <a:t>If jurors could not agree, they were sometimes:</a:t>
            </a:r>
          </a:p>
          <a:p>
            <a:r>
              <a:rPr lang="en-US" sz="2400" b="1" dirty="0"/>
              <a:t>Locked in a room</a:t>
            </a:r>
          </a:p>
          <a:p>
            <a:r>
              <a:rPr lang="en-US" sz="2400" b="1" dirty="0"/>
              <a:t>-Denied food or water</a:t>
            </a:r>
          </a:p>
          <a:p>
            <a:r>
              <a:rPr lang="en-US" sz="2400" b="1" dirty="0"/>
              <a:t>-Kept until they reached agreement</a:t>
            </a:r>
          </a:p>
          <a:p>
            <a:r>
              <a:rPr lang="en-US" sz="2400" b="1" dirty="0"/>
              <a:t>				Yes — it was very strict </a:t>
            </a:r>
          </a:p>
          <a:p>
            <a:r>
              <a:rPr lang="en-US" sz="2400" b="1" dirty="0"/>
              <a:t>		The American legal system inherited this rule from England</a:t>
            </a:r>
            <a:r>
              <a:rPr lang="en-US" dirty="0"/>
              <a:t>.</a:t>
            </a:r>
          </a:p>
          <a:p>
            <a:r>
              <a:rPr lang="en-US" dirty="0"/>
              <a:t>*************************************************************************************************************</a:t>
            </a:r>
          </a:p>
          <a:p>
            <a:r>
              <a:rPr lang="en-US" sz="2400" b="1" dirty="0">
                <a:solidFill>
                  <a:srgbClr val="C00000"/>
                </a:solidFill>
              </a:rPr>
              <a:t>Fun Fact early England: </a:t>
            </a:r>
          </a:p>
          <a:p>
            <a:endParaRPr lang="en-US" sz="2400" b="1" dirty="0"/>
          </a:p>
          <a:p>
            <a:r>
              <a:rPr lang="en-US" sz="2400" b="1" dirty="0"/>
              <a:t>Jurors were once put in carts and taken around until they agreed.</a:t>
            </a:r>
          </a:p>
          <a:p>
            <a:endParaRPr lang="en-US" sz="2400" b="1" dirty="0"/>
          </a:p>
          <a:p>
            <a:r>
              <a:rPr lang="en-US" sz="2400" b="1" dirty="0"/>
              <a:t>They could be fined if they refused to decide.</a:t>
            </a:r>
          </a:p>
        </p:txBody>
      </p:sp>
      <p:pic>
        <p:nvPicPr>
          <p:cNvPr id="4" name="Picture 3">
            <a:extLst>
              <a:ext uri="{FF2B5EF4-FFF2-40B4-BE49-F238E27FC236}">
                <a16:creationId xmlns:a16="http://schemas.microsoft.com/office/drawing/2014/main" id="{48C4802C-7970-7753-C924-61038C5D5F95}"/>
              </a:ext>
            </a:extLst>
          </p:cNvPr>
          <p:cNvPicPr>
            <a:picLocks noChangeAspect="1"/>
          </p:cNvPicPr>
          <p:nvPr/>
        </p:nvPicPr>
        <p:blipFill>
          <a:blip r:embed="rId2"/>
          <a:stretch>
            <a:fillRect/>
          </a:stretch>
        </p:blipFill>
        <p:spPr>
          <a:xfrm>
            <a:off x="3626777" y="4736385"/>
            <a:ext cx="1339707" cy="554805"/>
          </a:xfrm>
          <a:prstGeom prst="rect">
            <a:avLst/>
          </a:prstGeom>
        </p:spPr>
      </p:pic>
    </p:spTree>
    <p:extLst>
      <p:ext uri="{BB962C8B-B14F-4D97-AF65-F5344CB8AC3E}">
        <p14:creationId xmlns:p14="http://schemas.microsoft.com/office/powerpoint/2010/main" val="1060840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alpha val="38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622B7E-72A7-E280-945E-CE6D4AD62565}"/>
              </a:ext>
            </a:extLst>
          </p:cNvPr>
          <p:cNvSpPr txBox="1"/>
          <p:nvPr/>
        </p:nvSpPr>
        <p:spPr>
          <a:xfrm>
            <a:off x="0" y="0"/>
            <a:ext cx="12192000" cy="5262979"/>
          </a:xfrm>
          <a:prstGeom prst="rect">
            <a:avLst/>
          </a:prstGeom>
          <a:noFill/>
        </p:spPr>
        <p:txBody>
          <a:bodyPr wrap="square">
            <a:spAutoFit/>
          </a:bodyPr>
          <a:lstStyle/>
          <a:p>
            <a:r>
              <a:rPr lang="en-US" sz="2400" b="1" dirty="0"/>
              <a:t>			</a:t>
            </a:r>
            <a:r>
              <a:rPr lang="en-US" sz="2400" b="1" dirty="0">
                <a:solidFill>
                  <a:srgbClr val="C00000"/>
                </a:solidFill>
              </a:rPr>
              <a:t>When Did the Term “Hung Jury” Appear?</a:t>
            </a:r>
          </a:p>
          <a:p>
            <a:endParaRPr lang="en-US" sz="2400" b="1" dirty="0"/>
          </a:p>
          <a:p>
            <a:r>
              <a:rPr lang="en-US" sz="2400" b="1" dirty="0"/>
              <a:t>The phrase “hung jury” itself appeared in the 1800s in American legal writing.</a:t>
            </a:r>
          </a:p>
          <a:p>
            <a:endParaRPr lang="en-US" sz="2400" b="1" dirty="0"/>
          </a:p>
          <a:p>
            <a:r>
              <a:rPr lang="en-US" sz="2400" b="1" dirty="0"/>
              <a:t>The word “hung” means:</a:t>
            </a:r>
          </a:p>
          <a:p>
            <a:endParaRPr lang="en-US" sz="2400" b="1" dirty="0"/>
          </a:p>
          <a:p>
            <a:r>
              <a:rPr lang="en-US" sz="2400" b="1" dirty="0"/>
              <a:t>-Suspended</a:t>
            </a:r>
          </a:p>
          <a:p>
            <a:r>
              <a:rPr lang="en-US" sz="2400" b="1" dirty="0"/>
              <a:t>-Not finished</a:t>
            </a:r>
          </a:p>
          <a:p>
            <a:r>
              <a:rPr lang="en-US" sz="2400" b="1" dirty="0"/>
              <a:t>-Stuck</a:t>
            </a:r>
          </a:p>
          <a:p>
            <a:r>
              <a:rPr lang="en-US" sz="2400" b="1" dirty="0"/>
              <a:t>So, a “hung jury” meant:</a:t>
            </a:r>
          </a:p>
          <a:p>
            <a:endParaRPr lang="en-US" sz="2400" b="1" dirty="0"/>
          </a:p>
          <a:p>
            <a:r>
              <a:rPr lang="en-US" sz="2400" b="1" dirty="0"/>
              <a:t>A jury that was “stuck” and unable to reach a verdict.</a:t>
            </a:r>
          </a:p>
          <a:p>
            <a:endParaRPr lang="en-US" sz="2400" b="1" dirty="0"/>
          </a:p>
          <a:p>
            <a:r>
              <a:rPr lang="en-US" sz="2400" b="1" dirty="0"/>
              <a:t>By the late 19th century, the term became common in newspapers and court records.</a:t>
            </a:r>
          </a:p>
        </p:txBody>
      </p:sp>
    </p:spTree>
    <p:extLst>
      <p:ext uri="{BB962C8B-B14F-4D97-AF65-F5344CB8AC3E}">
        <p14:creationId xmlns:p14="http://schemas.microsoft.com/office/powerpoint/2010/main" val="938915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37D729-0887-B6B2-405C-6A1D13475EA2}"/>
              </a:ext>
            </a:extLst>
          </p:cNvPr>
          <p:cNvSpPr txBox="1"/>
          <p:nvPr/>
        </p:nvSpPr>
        <p:spPr>
          <a:xfrm>
            <a:off x="-71919" y="0"/>
            <a:ext cx="12263919" cy="6370975"/>
          </a:xfrm>
          <a:prstGeom prst="rect">
            <a:avLst/>
          </a:prstGeom>
          <a:solidFill>
            <a:srgbClr val="00B0F0">
              <a:alpha val="9000"/>
            </a:srgbClr>
          </a:solidFill>
        </p:spPr>
        <p:txBody>
          <a:bodyPr wrap="square">
            <a:spAutoFit/>
          </a:bodyPr>
          <a:lstStyle/>
          <a:p>
            <a:r>
              <a:rPr lang="en-US" sz="2400" b="1" dirty="0"/>
              <a:t>				</a:t>
            </a:r>
            <a:r>
              <a:rPr lang="en-US" sz="2400" b="1" dirty="0">
                <a:solidFill>
                  <a:srgbClr val="C00000"/>
                </a:solidFill>
              </a:rPr>
              <a:t>Why Unanimity Was Required</a:t>
            </a:r>
          </a:p>
          <a:p>
            <a:endParaRPr lang="en-US" sz="2400" b="1" dirty="0"/>
          </a:p>
          <a:p>
            <a:r>
              <a:rPr lang="en-US" sz="2400" b="1" dirty="0"/>
              <a:t>The idea behind unanimity:</a:t>
            </a:r>
          </a:p>
          <a:p>
            <a:endParaRPr lang="en-US" sz="2400" b="1" dirty="0"/>
          </a:p>
          <a:p>
            <a:r>
              <a:rPr lang="en-US" sz="2400" b="1" dirty="0"/>
              <a:t>Protect defendants from wrongful conviction</a:t>
            </a:r>
          </a:p>
          <a:p>
            <a:r>
              <a:rPr lang="en-US" sz="2400" b="1" dirty="0"/>
              <a:t>Force careful discussion</a:t>
            </a:r>
          </a:p>
          <a:p>
            <a:r>
              <a:rPr lang="en-US" sz="2400" b="1" dirty="0"/>
              <a:t>Ensure strong agreement before punishment</a:t>
            </a:r>
          </a:p>
          <a:p>
            <a:r>
              <a:rPr lang="en-US" sz="2400" b="1" dirty="0"/>
              <a:t>If even one juror has reasonable doubt, the jury cannot convict.</a:t>
            </a:r>
          </a:p>
          <a:p>
            <a:r>
              <a:rPr lang="en-US" sz="2400" b="1" dirty="0"/>
              <a:t>*******************************************************************************</a:t>
            </a:r>
          </a:p>
          <a:p>
            <a:r>
              <a:rPr lang="en-US" sz="2400" b="1" dirty="0"/>
              <a:t>Modern Rules In:</a:t>
            </a:r>
          </a:p>
          <a:p>
            <a:r>
              <a:rPr lang="en-US" sz="2400" b="1" dirty="0"/>
              <a:t>Federal criminal trials → verdict must be unanimous.</a:t>
            </a:r>
          </a:p>
          <a:p>
            <a:r>
              <a:rPr lang="en-US" sz="2400" b="1" dirty="0"/>
              <a:t>Most state criminal trials → also unanimous.</a:t>
            </a:r>
          </a:p>
          <a:p>
            <a:r>
              <a:rPr lang="en-US" sz="2400" b="1" dirty="0"/>
              <a:t>Some civil cases may allow non-unanimous verdicts.</a:t>
            </a:r>
          </a:p>
          <a:p>
            <a:r>
              <a:rPr lang="en-US" sz="2400" b="1" dirty="0"/>
              <a:t>If jurors cannot agree: </a:t>
            </a:r>
          </a:p>
          <a:p>
            <a:r>
              <a:rPr lang="en-US" sz="2400" b="1" dirty="0"/>
              <a:t>The judge declares a mistrial due to a hung jury.</a:t>
            </a:r>
          </a:p>
          <a:p>
            <a:r>
              <a:rPr lang="en-US" sz="2400" b="1" dirty="0"/>
              <a:t> The prosecution may retry the case.</a:t>
            </a:r>
          </a:p>
          <a:p>
            <a:endParaRPr lang="en-US" sz="2400" b="1" dirty="0"/>
          </a:p>
        </p:txBody>
      </p:sp>
    </p:spTree>
    <p:extLst>
      <p:ext uri="{BB962C8B-B14F-4D97-AF65-F5344CB8AC3E}">
        <p14:creationId xmlns:p14="http://schemas.microsoft.com/office/powerpoint/2010/main" val="3586342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2C3EE3-32CD-FE58-CACD-F1893F428213}"/>
              </a:ext>
            </a:extLst>
          </p:cNvPr>
          <p:cNvSpPr txBox="1"/>
          <p:nvPr/>
        </p:nvSpPr>
        <p:spPr>
          <a:xfrm>
            <a:off x="0" y="0"/>
            <a:ext cx="12192000" cy="8956298"/>
          </a:xfrm>
          <a:prstGeom prst="rect">
            <a:avLst/>
          </a:prstGeom>
          <a:solidFill>
            <a:srgbClr val="00B0F0">
              <a:alpha val="7000"/>
            </a:srgbClr>
          </a:solidFill>
        </p:spPr>
        <p:txBody>
          <a:bodyPr wrap="square">
            <a:spAutoFit/>
          </a:bodyPr>
          <a:lstStyle/>
          <a:p>
            <a:r>
              <a:rPr lang="en-US" sz="2400" b="1" dirty="0"/>
              <a:t>					</a:t>
            </a:r>
            <a:r>
              <a:rPr lang="en-US" sz="2400" b="1" dirty="0">
                <a:solidFill>
                  <a:srgbClr val="C00000"/>
                </a:solidFill>
              </a:rPr>
              <a:t>What Is a Hung Jury</a:t>
            </a:r>
            <a:r>
              <a:rPr lang="en-US" sz="2400" b="1" dirty="0"/>
              <a:t>?</a:t>
            </a:r>
          </a:p>
          <a:p>
            <a:endParaRPr lang="en-US" sz="2400" b="1" dirty="0"/>
          </a:p>
          <a:p>
            <a:r>
              <a:rPr lang="en-US" sz="2400" b="1" dirty="0"/>
              <a:t>A hung jury happens when jurors cannot agree on a unanimous verdict after deliberating.</a:t>
            </a:r>
          </a:p>
          <a:p>
            <a:r>
              <a:rPr lang="en-US" sz="2400" b="1" dirty="0"/>
              <a:t>In criminal trials in the United States, the decision usually must be unanimous (all jurors agree).</a:t>
            </a:r>
          </a:p>
          <a:p>
            <a:endParaRPr lang="en-US" sz="2400" b="1" dirty="0"/>
          </a:p>
          <a:p>
            <a:r>
              <a:rPr lang="en-US" sz="2400" b="1" dirty="0"/>
              <a:t>Some jurors vote “guilty”</a:t>
            </a:r>
          </a:p>
          <a:p>
            <a:r>
              <a:rPr lang="en-US" sz="2400" b="1" dirty="0"/>
              <a:t>Others vote “not guilty”</a:t>
            </a:r>
          </a:p>
          <a:p>
            <a:r>
              <a:rPr lang="en-US" sz="2400" b="1" dirty="0"/>
              <a:t>And they cannot reach agreement</a:t>
            </a:r>
          </a:p>
          <a:p>
            <a:r>
              <a:rPr lang="en-US" sz="2400" b="1" dirty="0"/>
              <a:t> The judge declares a mistrial.</a:t>
            </a:r>
          </a:p>
          <a:p>
            <a:r>
              <a:rPr lang="en-US" sz="2400" b="1" dirty="0"/>
              <a:t>***********************************************************************************</a:t>
            </a:r>
          </a:p>
          <a:p>
            <a:r>
              <a:rPr lang="en-US" sz="2400" b="1" dirty="0"/>
              <a:t>What Happens After a Hung Jury?</a:t>
            </a:r>
          </a:p>
          <a:p>
            <a:r>
              <a:rPr lang="en-US" sz="2400" b="1" dirty="0"/>
              <a:t>There is no verdict.</a:t>
            </a:r>
          </a:p>
          <a:p>
            <a:r>
              <a:rPr lang="en-US" sz="2400" b="1" dirty="0"/>
              <a:t>The defendant is not convicted.</a:t>
            </a:r>
          </a:p>
          <a:p>
            <a:r>
              <a:rPr lang="en-US" sz="2400" b="1" dirty="0"/>
              <a:t>The case can be tried again with a new jury.</a:t>
            </a:r>
          </a:p>
          <a:p>
            <a:r>
              <a:rPr lang="en-US" sz="2400" b="1" dirty="0"/>
              <a:t>Why? - There was no final decision.</a:t>
            </a:r>
          </a:p>
          <a:p>
            <a:endParaRPr lang="en-US" sz="2400" b="1" dirty="0"/>
          </a:p>
          <a:p>
            <a:endParaRPr lang="en-US" sz="2400" b="1" dirty="0"/>
          </a:p>
          <a:p>
            <a:endParaRPr lang="en-US" sz="2400" b="1" dirty="0"/>
          </a:p>
          <a:p>
            <a:endParaRPr lang="en-US" sz="2400" b="1" dirty="0"/>
          </a:p>
          <a:p>
            <a:endParaRPr lang="en-US" sz="2400" b="1" dirty="0"/>
          </a:p>
          <a:p>
            <a:endParaRPr lang="en-US" sz="2400" b="1" dirty="0"/>
          </a:p>
          <a:p>
            <a:endParaRPr lang="en-US" sz="2400" b="1" dirty="0"/>
          </a:p>
        </p:txBody>
      </p:sp>
    </p:spTree>
    <p:extLst>
      <p:ext uri="{BB962C8B-B14F-4D97-AF65-F5344CB8AC3E}">
        <p14:creationId xmlns:p14="http://schemas.microsoft.com/office/powerpoint/2010/main" val="383916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B0F0">
            <a:alpha val="10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015B1F-FC7D-5507-DF84-A28FA09E7F37}"/>
              </a:ext>
            </a:extLst>
          </p:cNvPr>
          <p:cNvSpPr txBox="1"/>
          <p:nvPr/>
        </p:nvSpPr>
        <p:spPr>
          <a:xfrm>
            <a:off x="0" y="1"/>
            <a:ext cx="12192000" cy="6740307"/>
          </a:xfrm>
          <a:prstGeom prst="rect">
            <a:avLst/>
          </a:prstGeom>
          <a:noFill/>
        </p:spPr>
        <p:txBody>
          <a:bodyPr wrap="square">
            <a:spAutoFit/>
          </a:bodyPr>
          <a:lstStyle/>
          <a:p>
            <a:r>
              <a:rPr lang="en-US" sz="2400" b="1" dirty="0"/>
              <a:t>Why Is It Called “Hung”?</a:t>
            </a:r>
          </a:p>
          <a:p>
            <a:r>
              <a:rPr lang="en-US" sz="2400" b="1" dirty="0"/>
              <a:t>It means the jury is “stuck” or “deadlocked. “</a:t>
            </a:r>
          </a:p>
          <a:p>
            <a:r>
              <a:rPr lang="en-US" sz="2400" b="1" dirty="0"/>
              <a:t>The decision is hanging — not finished.</a:t>
            </a:r>
          </a:p>
          <a:p>
            <a:r>
              <a:rPr lang="en-US" sz="2400" b="1" dirty="0"/>
              <a:t>*******************************************************************************</a:t>
            </a:r>
          </a:p>
          <a:p>
            <a:r>
              <a:rPr lang="en-US" sz="2400" b="1" dirty="0"/>
              <a:t>	</a:t>
            </a:r>
            <a:r>
              <a:rPr lang="en-US" sz="2400" b="1" dirty="0">
                <a:solidFill>
                  <a:srgbClr val="C00000"/>
                </a:solidFill>
              </a:rPr>
              <a:t>Real “Hung Jury” example: The Trial of Robert Durst (2003 – Texas)</a:t>
            </a:r>
          </a:p>
          <a:p>
            <a:endParaRPr lang="en-US" sz="2400" b="1" dirty="0">
              <a:solidFill>
                <a:srgbClr val="C00000"/>
              </a:solidFill>
            </a:endParaRPr>
          </a:p>
          <a:p>
            <a:r>
              <a:rPr lang="en-US" sz="2400" b="1" dirty="0"/>
              <a:t>In 2003, Robert Durst was on trial in Texas for murder.</a:t>
            </a:r>
          </a:p>
          <a:p>
            <a:endParaRPr lang="en-US" sz="2400" b="1" dirty="0"/>
          </a:p>
          <a:p>
            <a:r>
              <a:rPr lang="en-US" sz="2400" b="1" dirty="0"/>
              <a:t>After weeks of testimony:</a:t>
            </a:r>
          </a:p>
          <a:p>
            <a:r>
              <a:rPr lang="en-US" sz="2400" b="1" dirty="0"/>
              <a:t>The jury went into deliberation.</a:t>
            </a:r>
          </a:p>
          <a:p>
            <a:r>
              <a:rPr lang="en-US" sz="2400" b="1" dirty="0"/>
              <a:t>They discussed the evidence.</a:t>
            </a:r>
          </a:p>
          <a:p>
            <a:r>
              <a:rPr lang="en-US" sz="2400" b="1" dirty="0"/>
              <a:t>Some jurors believed he was guilty.</a:t>
            </a:r>
          </a:p>
          <a:p>
            <a:r>
              <a:rPr lang="en-US" sz="2400" b="1" dirty="0"/>
              <a:t>Others believed there was reasonable doubt.</a:t>
            </a:r>
          </a:p>
          <a:p>
            <a:r>
              <a:rPr lang="en-US" sz="2400" b="1" dirty="0"/>
              <a:t>They could not all agree.</a:t>
            </a:r>
          </a:p>
          <a:p>
            <a:r>
              <a:rPr lang="en-US" sz="2400" b="1" dirty="0"/>
              <a:t> 					The result: Hung jury.</a:t>
            </a:r>
          </a:p>
          <a:p>
            <a:r>
              <a:rPr lang="en-US" sz="2400" b="1" dirty="0"/>
              <a:t>***********************************************************************************</a:t>
            </a:r>
          </a:p>
          <a:p>
            <a:r>
              <a:rPr lang="en-US" sz="2400" b="1" dirty="0"/>
              <a:t>The judge declared a mistrial. Later, the case was resolved in a different way, but at that trial, the jury truly could not reach a unanimous decision.</a:t>
            </a:r>
          </a:p>
        </p:txBody>
      </p:sp>
    </p:spTree>
    <p:extLst>
      <p:ext uri="{BB962C8B-B14F-4D97-AF65-F5344CB8AC3E}">
        <p14:creationId xmlns:p14="http://schemas.microsoft.com/office/powerpoint/2010/main" val="1826749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F5DE99-41F6-FB03-9173-921E8FEA6F55}"/>
              </a:ext>
            </a:extLst>
          </p:cNvPr>
          <p:cNvSpPr txBox="1"/>
          <p:nvPr/>
        </p:nvSpPr>
        <p:spPr>
          <a:xfrm>
            <a:off x="0" y="-1"/>
            <a:ext cx="12192000" cy="5755422"/>
          </a:xfrm>
          <a:prstGeom prst="rect">
            <a:avLst/>
          </a:prstGeom>
          <a:noFill/>
        </p:spPr>
        <p:txBody>
          <a:bodyPr wrap="square">
            <a:spAutoFit/>
          </a:bodyPr>
          <a:lstStyle/>
          <a:p>
            <a:r>
              <a:rPr lang="en-US" dirty="0"/>
              <a:t> 				</a:t>
            </a:r>
            <a:r>
              <a:rPr lang="en-US" sz="2800" b="1" dirty="0">
                <a:solidFill>
                  <a:srgbClr val="C00000"/>
                </a:solidFill>
              </a:rPr>
              <a:t>3. Appeals Courts (Was the Trial Fair?)  (cont.)</a:t>
            </a:r>
          </a:p>
          <a:p>
            <a:endParaRPr lang="en-US" sz="2800" b="1" dirty="0">
              <a:solidFill>
                <a:srgbClr val="C00000"/>
              </a:solidFill>
            </a:endParaRPr>
          </a:p>
          <a:p>
            <a:r>
              <a:rPr lang="en-US" sz="2400" b="1" dirty="0">
                <a:solidFill>
                  <a:srgbClr val="C00000"/>
                </a:solidFill>
              </a:rPr>
              <a:t>Example:</a:t>
            </a:r>
          </a:p>
          <a:p>
            <a:endParaRPr lang="en-US" sz="2400" b="1" dirty="0">
              <a:solidFill>
                <a:srgbClr val="C00000"/>
              </a:solidFill>
            </a:endParaRPr>
          </a:p>
          <a:p>
            <a:r>
              <a:rPr lang="en-US" sz="2400" b="1" dirty="0"/>
              <a:t>A lawyer argues: “The judge didn’t allow an important witness to speak.”</a:t>
            </a:r>
          </a:p>
          <a:p>
            <a:endParaRPr lang="en-US" sz="2400" b="1" dirty="0"/>
          </a:p>
          <a:p>
            <a:r>
              <a:rPr lang="en-US" sz="2400" b="1" dirty="0"/>
              <a:t>The appeals court decides:</a:t>
            </a:r>
          </a:p>
          <a:p>
            <a:endParaRPr lang="en-US" sz="2400" b="1" dirty="0"/>
          </a:p>
          <a:p>
            <a:r>
              <a:rPr lang="en-US" sz="2400" b="1" dirty="0"/>
              <a:t>-Was that a mistake?</a:t>
            </a:r>
          </a:p>
          <a:p>
            <a:endParaRPr lang="en-US" sz="2400" b="1" dirty="0"/>
          </a:p>
          <a:p>
            <a:r>
              <a:rPr lang="en-US" sz="2400" b="1" dirty="0"/>
              <a:t>-Should the case be tried again?</a:t>
            </a:r>
          </a:p>
          <a:p>
            <a:endParaRPr lang="en-US" sz="2400" b="1" dirty="0"/>
          </a:p>
          <a:p>
            <a:r>
              <a:rPr lang="en-US" sz="2400" b="1" dirty="0">
                <a:solidFill>
                  <a:srgbClr val="C00000"/>
                </a:solidFill>
              </a:rPr>
              <a:t>Theo connection:</a:t>
            </a:r>
          </a:p>
          <a:p>
            <a:endParaRPr lang="en-US" sz="2400" b="1" dirty="0"/>
          </a:p>
          <a:p>
            <a:r>
              <a:rPr lang="en-US" sz="2400" b="1" dirty="0"/>
              <a:t>Lawyers in the book often talk about appeals as the next step after a trial.</a:t>
            </a:r>
          </a:p>
        </p:txBody>
      </p:sp>
    </p:spTree>
    <p:extLst>
      <p:ext uri="{BB962C8B-B14F-4D97-AF65-F5344CB8AC3E}">
        <p14:creationId xmlns:p14="http://schemas.microsoft.com/office/powerpoint/2010/main" val="1920838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3CE15A-8D9A-0574-7848-C6E6319822A9}"/>
              </a:ext>
            </a:extLst>
          </p:cNvPr>
          <p:cNvSpPr txBox="1"/>
          <p:nvPr/>
        </p:nvSpPr>
        <p:spPr>
          <a:xfrm>
            <a:off x="235131" y="130629"/>
            <a:ext cx="11704320" cy="6001643"/>
          </a:xfrm>
          <a:prstGeom prst="rect">
            <a:avLst/>
          </a:prstGeom>
          <a:noFill/>
        </p:spPr>
        <p:txBody>
          <a:bodyPr wrap="square" rtlCol="0">
            <a:spAutoFit/>
          </a:bodyPr>
          <a:lstStyle/>
          <a:p>
            <a:r>
              <a:rPr lang="en-US" sz="2400" b="1" kern="1200" dirty="0">
                <a:solidFill>
                  <a:schemeClr val="tx1"/>
                </a:solidFill>
                <a:latin typeface="+mn-lt"/>
                <a:ea typeface="+mn-ea"/>
                <a:cs typeface="+mn-cs"/>
              </a:rPr>
              <a:t>APPEALS COURT </a:t>
            </a:r>
          </a:p>
          <a:p>
            <a:endParaRPr lang="en-US" sz="2400" b="1" dirty="0"/>
          </a:p>
          <a:p>
            <a:r>
              <a:rPr lang="en-US" sz="2400" b="1" kern="1200" dirty="0">
                <a:solidFill>
                  <a:schemeClr val="tx1"/>
                </a:solidFill>
                <a:latin typeface="+mn-lt"/>
                <a:ea typeface="+mn-ea"/>
                <a:cs typeface="+mn-cs"/>
              </a:rPr>
              <a:t>Appeal deadlines are usually very short – often 10-30 days after the judgment or order.</a:t>
            </a:r>
          </a:p>
          <a:p>
            <a:endParaRPr lang="en-US" sz="2400" b="1" dirty="0"/>
          </a:p>
          <a:p>
            <a:r>
              <a:rPr lang="en-US" sz="2400" b="1" kern="1200" dirty="0">
                <a:solidFill>
                  <a:schemeClr val="tx1"/>
                </a:solidFill>
                <a:latin typeface="+mn-lt"/>
                <a:ea typeface="+mn-ea"/>
                <a:cs typeface="+mn-cs"/>
              </a:rPr>
              <a:t>Missing the deadline can mean losing the right to appeal.</a:t>
            </a:r>
          </a:p>
          <a:p>
            <a:endParaRPr lang="en-US" sz="2400" b="1" dirty="0"/>
          </a:p>
          <a:p>
            <a:endParaRPr lang="en-US" sz="2400" b="1" kern="1200" dirty="0">
              <a:solidFill>
                <a:schemeClr val="tx1"/>
              </a:solidFill>
              <a:latin typeface="+mn-lt"/>
              <a:ea typeface="+mn-ea"/>
              <a:cs typeface="+mn-cs"/>
            </a:endParaRPr>
          </a:p>
          <a:p>
            <a:endParaRPr lang="en-US" sz="2400" b="1" dirty="0"/>
          </a:p>
          <a:p>
            <a:r>
              <a:rPr lang="en-US" sz="2400" b="1" kern="1200" dirty="0">
                <a:solidFill>
                  <a:schemeClr val="tx1"/>
                </a:solidFill>
                <a:latin typeface="+mn-lt"/>
                <a:ea typeface="+mn-ea"/>
                <a:cs typeface="+mn-cs"/>
              </a:rPr>
              <a:t>In many systems, including the US:</a:t>
            </a:r>
          </a:p>
          <a:p>
            <a:endParaRPr lang="en-US" sz="2400" b="1" dirty="0"/>
          </a:p>
          <a:p>
            <a:r>
              <a:rPr lang="en-US" sz="2400" b="1" kern="1200" dirty="0">
                <a:solidFill>
                  <a:schemeClr val="tx1"/>
                </a:solidFill>
                <a:latin typeface="+mn-lt"/>
                <a:ea typeface="+mn-ea"/>
                <a:cs typeface="+mn-cs"/>
              </a:rPr>
              <a:t>Criminal cases:</a:t>
            </a:r>
          </a:p>
          <a:p>
            <a:r>
              <a:rPr lang="en-US" sz="2400" b="1" dirty="0"/>
              <a:t>Usually 10-14 days</a:t>
            </a:r>
          </a:p>
          <a:p>
            <a:r>
              <a:rPr lang="en-US" sz="2400" b="1" kern="1200" dirty="0">
                <a:solidFill>
                  <a:schemeClr val="tx1"/>
                </a:solidFill>
                <a:latin typeface="+mn-lt"/>
                <a:ea typeface="+mn-ea"/>
                <a:cs typeface="+mn-cs"/>
              </a:rPr>
              <a:t>Civil cases 20-30 days.</a:t>
            </a:r>
          </a:p>
          <a:p>
            <a:endParaRPr lang="en-US" sz="2400" b="1" kern="1200" dirty="0">
              <a:solidFill>
                <a:schemeClr val="tx1"/>
              </a:solidFill>
              <a:latin typeface="+mn-lt"/>
              <a:ea typeface="+mn-ea"/>
              <a:cs typeface="+mn-cs"/>
            </a:endParaRPr>
          </a:p>
          <a:p>
            <a:r>
              <a:rPr lang="en-US" sz="2400" b="1" dirty="0"/>
              <a:t>					</a:t>
            </a:r>
            <a:endParaRPr lang="en-US" sz="2400" b="1" kern="1200" dirty="0">
              <a:solidFill>
                <a:schemeClr val="tx1"/>
              </a:solidFill>
              <a:latin typeface="+mn-lt"/>
              <a:ea typeface="+mn-ea"/>
              <a:cs typeface="+mn-cs"/>
            </a:endParaRPr>
          </a:p>
        </p:txBody>
      </p:sp>
    </p:spTree>
    <p:extLst>
      <p:ext uri="{BB962C8B-B14F-4D97-AF65-F5344CB8AC3E}">
        <p14:creationId xmlns:p14="http://schemas.microsoft.com/office/powerpoint/2010/main" val="1992023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4D5CCD-0B20-45BC-4F5D-698899697D62}"/>
              </a:ext>
            </a:extLst>
          </p:cNvPr>
          <p:cNvSpPr txBox="1"/>
          <p:nvPr/>
        </p:nvSpPr>
        <p:spPr>
          <a:xfrm>
            <a:off x="330926" y="130629"/>
            <a:ext cx="11861074" cy="6001643"/>
          </a:xfrm>
          <a:prstGeom prst="rect">
            <a:avLst/>
          </a:prstGeom>
          <a:noFill/>
        </p:spPr>
        <p:txBody>
          <a:bodyPr wrap="square" rtlCol="0">
            <a:spAutoFit/>
          </a:bodyPr>
          <a:lstStyle/>
          <a:p>
            <a:r>
              <a:rPr lang="en-US" sz="2400" b="1" dirty="0"/>
              <a:t>				</a:t>
            </a:r>
            <a:r>
              <a:rPr lang="en-US" sz="2400" b="1" dirty="0">
                <a:solidFill>
                  <a:srgbClr val="C00000"/>
                </a:solidFill>
              </a:rPr>
              <a:t>APPEALS COURT (Cont.)</a:t>
            </a:r>
          </a:p>
          <a:p>
            <a:endParaRPr lang="en-US" sz="2400" b="1" dirty="0"/>
          </a:p>
          <a:p>
            <a:r>
              <a:rPr lang="en-US" sz="2400" b="1" dirty="0"/>
              <a:t>THE NUMBER OF JUDGES ON AN APPEAL COURT</a:t>
            </a:r>
          </a:p>
          <a:p>
            <a:endParaRPr lang="en-US" sz="2400" b="1" dirty="0"/>
          </a:p>
          <a:p>
            <a:r>
              <a:rPr lang="en-US" sz="2400" b="1" dirty="0"/>
              <a:t>The number depends on the country and the specific court, but there are some common patterns:</a:t>
            </a:r>
          </a:p>
          <a:p>
            <a:endParaRPr lang="en-US" sz="2400" b="1" dirty="0"/>
          </a:p>
          <a:p>
            <a:r>
              <a:rPr lang="en-US" sz="2400" b="1" dirty="0"/>
              <a:t>Appeals are usually heard by a panel of judges, not just one.</a:t>
            </a:r>
          </a:p>
          <a:p>
            <a:endParaRPr lang="en-US" sz="2400" b="1" dirty="0"/>
          </a:p>
          <a:p>
            <a:endParaRPr lang="en-US" sz="2400" b="1" dirty="0"/>
          </a:p>
          <a:p>
            <a:r>
              <a:rPr lang="en-US" sz="2400" b="1" dirty="0"/>
              <a:t>TYPICAL NUMBERS:</a:t>
            </a:r>
          </a:p>
          <a:p>
            <a:endParaRPr lang="en-US" sz="2400" b="1" dirty="0"/>
          </a:p>
          <a:p>
            <a:r>
              <a:rPr lang="en-US" sz="2400" b="1" dirty="0"/>
              <a:t>3 JUDGES – MOST COMMON FOR APPEALS</a:t>
            </a:r>
          </a:p>
          <a:p>
            <a:r>
              <a:rPr lang="en-US" sz="2400" b="1" dirty="0"/>
              <a:t>5 JUDGES –SOMETIMES FOR MORE IMPORTANT CASES</a:t>
            </a:r>
          </a:p>
          <a:p>
            <a:endParaRPr lang="en-US" sz="2400" b="1" dirty="0"/>
          </a:p>
          <a:p>
            <a:r>
              <a:rPr lang="en-US" sz="2400" b="1" dirty="0"/>
              <a:t>ALL JUDGES OF THE COURT – RARE, VERY IMPORTANT CASES</a:t>
            </a:r>
          </a:p>
        </p:txBody>
      </p:sp>
    </p:spTree>
    <p:extLst>
      <p:ext uri="{BB962C8B-B14F-4D97-AF65-F5344CB8AC3E}">
        <p14:creationId xmlns:p14="http://schemas.microsoft.com/office/powerpoint/2010/main" val="2249199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19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436B6E-0EE4-D471-FF8A-C987505791FD}"/>
              </a:ext>
            </a:extLst>
          </p:cNvPr>
          <p:cNvSpPr txBox="1"/>
          <p:nvPr/>
        </p:nvSpPr>
        <p:spPr>
          <a:xfrm>
            <a:off x="82193" y="0"/>
            <a:ext cx="12192000" cy="5447645"/>
          </a:xfrm>
          <a:prstGeom prst="rect">
            <a:avLst/>
          </a:prstGeom>
          <a:noFill/>
        </p:spPr>
        <p:txBody>
          <a:bodyPr wrap="square">
            <a:spAutoFit/>
          </a:bodyPr>
          <a:lstStyle/>
          <a:p>
            <a:r>
              <a:rPr lang="en-US" sz="2400" b="1" dirty="0"/>
              <a:t>				</a:t>
            </a:r>
            <a:r>
              <a:rPr lang="en-US" sz="3600" b="1" dirty="0">
                <a:solidFill>
                  <a:srgbClr val="C00000"/>
                </a:solidFill>
              </a:rPr>
              <a:t>1. What Is the Judicial System?</a:t>
            </a:r>
          </a:p>
          <a:p>
            <a:endParaRPr lang="en-US" sz="2400" b="1" dirty="0">
              <a:solidFill>
                <a:srgbClr val="C00000"/>
              </a:solidFill>
            </a:endParaRPr>
          </a:p>
          <a:p>
            <a:r>
              <a:rPr lang="en-US" sz="2400" b="1" dirty="0"/>
              <a:t>The judicial system is the part of government that decides if laws were broken and makes sure trials are fair.</a:t>
            </a:r>
          </a:p>
          <a:p>
            <a:endParaRPr lang="en-US" sz="2400" b="1" dirty="0"/>
          </a:p>
          <a:p>
            <a:r>
              <a:rPr lang="en-US" sz="2400" b="1" dirty="0">
                <a:solidFill>
                  <a:srgbClr val="C00000"/>
                </a:solidFill>
              </a:rPr>
              <a:t>What it does</a:t>
            </a:r>
            <a:r>
              <a:rPr lang="en-US" sz="2400" b="1" dirty="0"/>
              <a:t>:  </a:t>
            </a:r>
          </a:p>
          <a:p>
            <a:r>
              <a:rPr lang="en-US" sz="2400" b="1" dirty="0"/>
              <a:t>-</a:t>
            </a:r>
            <a:r>
              <a:rPr lang="en-US" sz="2400" b="1" dirty="0">
                <a:solidFill>
                  <a:srgbClr val="C00000"/>
                </a:solidFill>
              </a:rPr>
              <a:t>L</a:t>
            </a:r>
            <a:r>
              <a:rPr lang="en-US" sz="2400" b="1" dirty="0"/>
              <a:t>istens to cases</a:t>
            </a:r>
          </a:p>
          <a:p>
            <a:r>
              <a:rPr lang="en-US" sz="2400" b="1" dirty="0"/>
              <a:t>-</a:t>
            </a:r>
            <a:r>
              <a:rPr lang="en-US" sz="2400" b="1" dirty="0">
                <a:solidFill>
                  <a:srgbClr val="C00000"/>
                </a:solidFill>
              </a:rPr>
              <a:t>D</a:t>
            </a:r>
            <a:r>
              <a:rPr lang="en-US" sz="2400" b="1" dirty="0"/>
              <a:t>ecides guilt or innocence</a:t>
            </a:r>
          </a:p>
          <a:p>
            <a:r>
              <a:rPr lang="en-US" sz="2400" b="1" dirty="0"/>
              <a:t>-</a:t>
            </a:r>
            <a:r>
              <a:rPr lang="en-US" sz="2400" b="1" dirty="0">
                <a:solidFill>
                  <a:srgbClr val="C00000"/>
                </a:solidFill>
              </a:rPr>
              <a:t>I</a:t>
            </a:r>
            <a:r>
              <a:rPr lang="en-US" sz="2400" b="1" dirty="0"/>
              <a:t>nterprets laws</a:t>
            </a:r>
          </a:p>
          <a:p>
            <a:r>
              <a:rPr lang="en-US" sz="2400" b="1" dirty="0"/>
              <a:t>-</a:t>
            </a:r>
            <a:r>
              <a:rPr lang="en-US" sz="2400" b="1" dirty="0">
                <a:solidFill>
                  <a:srgbClr val="C00000"/>
                </a:solidFill>
              </a:rPr>
              <a:t>P</a:t>
            </a:r>
            <a:r>
              <a:rPr lang="en-US" sz="2400" b="1" dirty="0"/>
              <a:t>rotects people’s rights</a:t>
            </a:r>
          </a:p>
          <a:p>
            <a:endParaRPr lang="en-US" sz="2400" b="1" dirty="0"/>
          </a:p>
          <a:p>
            <a:r>
              <a:rPr lang="en-US" sz="2400" b="1" dirty="0"/>
              <a:t>ACRONYM TO MEMORIZE</a:t>
            </a:r>
          </a:p>
          <a:p>
            <a:r>
              <a:rPr lang="en-US" sz="2400" b="1" dirty="0">
                <a:solidFill>
                  <a:srgbClr val="C00000"/>
                </a:solidFill>
              </a:rPr>
              <a:t>L</a:t>
            </a:r>
            <a:r>
              <a:rPr lang="en-US" sz="2400" b="1" dirty="0"/>
              <a:t>ittle   </a:t>
            </a:r>
            <a:r>
              <a:rPr lang="en-US" sz="2400" b="1" dirty="0">
                <a:solidFill>
                  <a:srgbClr val="C00000"/>
                </a:solidFill>
              </a:rPr>
              <a:t>D</a:t>
            </a:r>
            <a:r>
              <a:rPr lang="en-US" sz="2400" b="1" dirty="0"/>
              <a:t>ogs   </a:t>
            </a:r>
            <a:r>
              <a:rPr lang="en-US" sz="2400" b="1" dirty="0">
                <a:solidFill>
                  <a:srgbClr val="C00000"/>
                </a:solidFill>
              </a:rPr>
              <a:t>I</a:t>
            </a:r>
            <a:r>
              <a:rPr lang="en-US" sz="2400" b="1" dirty="0"/>
              <a:t>n   </a:t>
            </a:r>
            <a:r>
              <a:rPr lang="en-US" sz="2400" b="1" dirty="0">
                <a:solidFill>
                  <a:srgbClr val="C00000"/>
                </a:solidFill>
              </a:rPr>
              <a:t>P</a:t>
            </a:r>
            <a:r>
              <a:rPr lang="en-US" sz="2400" b="1" dirty="0"/>
              <a:t>ajamas.</a:t>
            </a:r>
          </a:p>
          <a:p>
            <a:endParaRPr lang="en-US" sz="2400" b="1" dirty="0"/>
          </a:p>
        </p:txBody>
      </p:sp>
    </p:spTree>
    <p:extLst>
      <p:ext uri="{BB962C8B-B14F-4D97-AF65-F5344CB8AC3E}">
        <p14:creationId xmlns:p14="http://schemas.microsoft.com/office/powerpoint/2010/main" val="2125777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923711-A49B-A246-330C-3AEE7E1245A3}"/>
              </a:ext>
            </a:extLst>
          </p:cNvPr>
          <p:cNvSpPr txBox="1"/>
          <p:nvPr/>
        </p:nvSpPr>
        <p:spPr>
          <a:xfrm>
            <a:off x="95794" y="1"/>
            <a:ext cx="12096206" cy="4062651"/>
          </a:xfrm>
          <a:prstGeom prst="rect">
            <a:avLst/>
          </a:prstGeom>
          <a:noFill/>
        </p:spPr>
        <p:txBody>
          <a:bodyPr wrap="square">
            <a:spAutoFit/>
          </a:bodyPr>
          <a:lstStyle/>
          <a:p>
            <a:endParaRPr lang="en-US" dirty="0"/>
          </a:p>
          <a:p>
            <a:r>
              <a:rPr lang="en-US" sz="2400" b="1" dirty="0"/>
              <a:t>				APPEALS COURT (cont.)</a:t>
            </a:r>
          </a:p>
          <a:p>
            <a:endParaRPr lang="en-US" sz="2400" b="1" dirty="0"/>
          </a:p>
          <a:p>
            <a:r>
              <a:rPr lang="en-US" sz="2400" b="1" dirty="0"/>
              <a:t>-An appeals court reviews legal decisions made by a trial court.</a:t>
            </a:r>
          </a:p>
          <a:p>
            <a:endParaRPr lang="en-US" sz="2400" b="1" dirty="0"/>
          </a:p>
          <a:p>
            <a:r>
              <a:rPr lang="en-US" sz="2400" b="1" dirty="0"/>
              <a:t>Appeals courts usually have three judges.</a:t>
            </a:r>
          </a:p>
          <a:p>
            <a:endParaRPr lang="en-US" sz="2400" b="1" dirty="0"/>
          </a:p>
          <a:p>
            <a:r>
              <a:rPr lang="en-US" sz="2400" b="1" dirty="0"/>
              <a:t>A person can usually appeal once at each court level.</a:t>
            </a:r>
          </a:p>
          <a:p>
            <a:endParaRPr lang="en-US" sz="2400" b="1" dirty="0"/>
          </a:p>
          <a:p>
            <a:r>
              <a:rPr lang="en-US" sz="2400" b="1" dirty="0"/>
              <a:t>The prosecution may appeal legal errors but not a not-guilty verdict.</a:t>
            </a:r>
          </a:p>
          <a:p>
            <a:r>
              <a:rPr lang="en-US" sz="2400" b="1" dirty="0"/>
              <a:t>******************************************************************************</a:t>
            </a:r>
          </a:p>
        </p:txBody>
      </p:sp>
    </p:spTree>
    <p:extLst>
      <p:ext uri="{BB962C8B-B14F-4D97-AF65-F5344CB8AC3E}">
        <p14:creationId xmlns:p14="http://schemas.microsoft.com/office/powerpoint/2010/main" val="3773693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FCC76B-12A9-9DC9-2D03-262D20AD2E17}"/>
              </a:ext>
            </a:extLst>
          </p:cNvPr>
          <p:cNvSpPr txBox="1"/>
          <p:nvPr/>
        </p:nvSpPr>
        <p:spPr>
          <a:xfrm>
            <a:off x="0" y="0"/>
            <a:ext cx="12192000" cy="6370975"/>
          </a:xfrm>
          <a:prstGeom prst="rect">
            <a:avLst/>
          </a:prstGeom>
          <a:noFill/>
        </p:spPr>
        <p:txBody>
          <a:bodyPr wrap="square">
            <a:spAutoFit/>
          </a:bodyPr>
          <a:lstStyle/>
          <a:p>
            <a:r>
              <a:rPr lang="en-US" sz="2400" b="1" dirty="0"/>
              <a:t>			</a:t>
            </a:r>
            <a:r>
              <a:rPr lang="en-US" sz="2400" b="1" dirty="0" err="1">
                <a:solidFill>
                  <a:srgbClr val="C00000"/>
                </a:solidFill>
              </a:rPr>
              <a:t>Appeals.What</a:t>
            </a:r>
            <a:r>
              <a:rPr lang="en-US" sz="2400" b="1" dirty="0">
                <a:solidFill>
                  <a:srgbClr val="C00000"/>
                </a:solidFill>
              </a:rPr>
              <a:t> counts as a “legal error”?</a:t>
            </a:r>
          </a:p>
          <a:p>
            <a:endParaRPr lang="en-US" sz="2400" b="1" dirty="0">
              <a:solidFill>
                <a:srgbClr val="C00000"/>
              </a:solidFill>
            </a:endParaRPr>
          </a:p>
          <a:p>
            <a:r>
              <a:rPr lang="en-US" sz="2400" b="1" dirty="0"/>
              <a:t> For appeals, courts only care about errors made by the </a:t>
            </a:r>
            <a:r>
              <a:rPr lang="en-US" sz="2400" b="1" dirty="0">
                <a:solidFill>
                  <a:srgbClr val="C00000"/>
                </a:solidFill>
              </a:rPr>
              <a:t>COURT</a:t>
            </a:r>
            <a:r>
              <a:rPr lang="en-US" sz="2400" b="1" dirty="0"/>
              <a:t>, not by the lawyers.</a:t>
            </a:r>
          </a:p>
          <a:p>
            <a:endParaRPr lang="en-US" sz="2400" b="1" dirty="0"/>
          </a:p>
          <a:p>
            <a:r>
              <a:rPr lang="en-US" sz="2400" b="1" dirty="0"/>
              <a:t>Legal errors that CAN be appealed:</a:t>
            </a:r>
          </a:p>
          <a:p>
            <a:endParaRPr lang="en-US" sz="2400" b="1" dirty="0"/>
          </a:p>
          <a:p>
            <a:r>
              <a:rPr lang="en-US" sz="2400" b="1" dirty="0"/>
              <a:t>These are judge-related decisions, such as:</a:t>
            </a:r>
          </a:p>
          <a:p>
            <a:endParaRPr lang="en-US" sz="2400" b="1" dirty="0"/>
          </a:p>
          <a:p>
            <a:r>
              <a:rPr lang="en-US" sz="2400" b="1" dirty="0"/>
              <a:t>the judge applied the law incorrectly</a:t>
            </a:r>
          </a:p>
          <a:p>
            <a:endParaRPr lang="en-US" sz="2400" b="1" dirty="0"/>
          </a:p>
          <a:p>
            <a:r>
              <a:rPr lang="en-US" sz="2400" b="1" dirty="0"/>
              <a:t>the judge excluded or allowed evidence incorrectly</a:t>
            </a:r>
          </a:p>
          <a:p>
            <a:endParaRPr lang="en-US" sz="2400" b="1" dirty="0"/>
          </a:p>
          <a:p>
            <a:r>
              <a:rPr lang="en-US" sz="2400" b="1" dirty="0"/>
              <a:t>the judge gave wrong legal instructions</a:t>
            </a:r>
          </a:p>
          <a:p>
            <a:endParaRPr lang="en-US" sz="2400" b="1" dirty="0"/>
          </a:p>
          <a:p>
            <a:r>
              <a:rPr lang="en-US" sz="2400" b="1" dirty="0"/>
              <a:t>the judge dismissed a case based on a legal rule</a:t>
            </a:r>
          </a:p>
          <a:p>
            <a:endParaRPr lang="en-US" sz="2400" b="1" dirty="0"/>
          </a:p>
          <a:p>
            <a:r>
              <a:rPr lang="en-US" sz="2400" b="1" dirty="0"/>
              <a:t> 			</a:t>
            </a:r>
            <a:r>
              <a:rPr lang="en-US" sz="2400" b="1" dirty="0">
                <a:solidFill>
                  <a:srgbClr val="C00000"/>
                </a:solidFill>
              </a:rPr>
              <a:t>These are official court rulings, not opinions.</a:t>
            </a:r>
          </a:p>
        </p:txBody>
      </p:sp>
    </p:spTree>
    <p:extLst>
      <p:ext uri="{BB962C8B-B14F-4D97-AF65-F5344CB8AC3E}">
        <p14:creationId xmlns:p14="http://schemas.microsoft.com/office/powerpoint/2010/main" val="39338457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378E55-3B33-EADD-4360-DDFBEAC34C71}"/>
              </a:ext>
            </a:extLst>
          </p:cNvPr>
          <p:cNvSpPr txBox="1"/>
          <p:nvPr/>
        </p:nvSpPr>
        <p:spPr>
          <a:xfrm>
            <a:off x="0" y="1"/>
            <a:ext cx="12192000" cy="5632311"/>
          </a:xfrm>
          <a:prstGeom prst="rect">
            <a:avLst/>
          </a:prstGeom>
          <a:noFill/>
        </p:spPr>
        <p:txBody>
          <a:bodyPr wrap="square">
            <a:spAutoFit/>
          </a:bodyPr>
          <a:lstStyle/>
          <a:p>
            <a:r>
              <a:rPr lang="en-US" sz="2400" b="1" dirty="0"/>
              <a:t>			</a:t>
            </a:r>
            <a:r>
              <a:rPr lang="en-US" sz="2400" b="1" dirty="0">
                <a:solidFill>
                  <a:srgbClr val="C00000"/>
                </a:solidFill>
              </a:rPr>
              <a:t>Appeals: What does NOT count as a legal error</a:t>
            </a:r>
          </a:p>
          <a:p>
            <a:endParaRPr lang="en-US" sz="2400" b="1" dirty="0">
              <a:solidFill>
                <a:srgbClr val="C00000"/>
              </a:solidFill>
            </a:endParaRPr>
          </a:p>
          <a:p>
            <a:r>
              <a:rPr lang="en-US" sz="2400" b="1" dirty="0"/>
              <a:t> Mistakes by lawyers:</a:t>
            </a:r>
          </a:p>
          <a:p>
            <a:endParaRPr lang="en-US" sz="2400" b="1" dirty="0"/>
          </a:p>
          <a:p>
            <a:r>
              <a:rPr lang="en-US" sz="2400" b="1" dirty="0"/>
              <a:t>-bad arguments</a:t>
            </a:r>
          </a:p>
          <a:p>
            <a:endParaRPr lang="en-US" sz="2400" b="1" dirty="0"/>
          </a:p>
          <a:p>
            <a:r>
              <a:rPr lang="en-US" sz="2400" b="1" dirty="0"/>
              <a:t>-poor questioning</a:t>
            </a:r>
          </a:p>
          <a:p>
            <a:endParaRPr lang="en-US" sz="2400" b="1" dirty="0"/>
          </a:p>
          <a:p>
            <a:r>
              <a:rPr lang="en-US" sz="2400" b="1" dirty="0"/>
              <a:t>-forgetting to object</a:t>
            </a:r>
          </a:p>
          <a:p>
            <a:endParaRPr lang="en-US" sz="2400" b="1" dirty="0"/>
          </a:p>
          <a:p>
            <a:r>
              <a:rPr lang="en-US" sz="2400" b="1" dirty="0"/>
              <a:t>-weak strategy</a:t>
            </a:r>
          </a:p>
          <a:p>
            <a:endParaRPr lang="en-US" sz="2400" b="1" dirty="0"/>
          </a:p>
          <a:p>
            <a:r>
              <a:rPr lang="en-US" sz="2400" b="1" dirty="0"/>
              <a:t> These cannot be appealed by the prosecution because they are not court decisions.</a:t>
            </a:r>
          </a:p>
          <a:p>
            <a:endParaRPr lang="en-US" sz="2400" b="1" dirty="0"/>
          </a:p>
          <a:p>
            <a:r>
              <a:rPr lang="en-US" sz="2400" b="1" dirty="0">
                <a:solidFill>
                  <a:srgbClr val="C00000"/>
                </a:solidFill>
              </a:rPr>
              <a:t>Appeals courts review what the court did, not how well a lawyer performed.</a:t>
            </a:r>
          </a:p>
        </p:txBody>
      </p:sp>
    </p:spTree>
    <p:extLst>
      <p:ext uri="{BB962C8B-B14F-4D97-AF65-F5344CB8AC3E}">
        <p14:creationId xmlns:p14="http://schemas.microsoft.com/office/powerpoint/2010/main" val="4204340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2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8BC12-CA22-BB43-F466-82107195F903}"/>
              </a:ext>
            </a:extLst>
          </p:cNvPr>
          <p:cNvSpPr txBox="1"/>
          <p:nvPr/>
        </p:nvSpPr>
        <p:spPr>
          <a:xfrm>
            <a:off x="0" y="0"/>
            <a:ext cx="12192000" cy="646331"/>
          </a:xfrm>
          <a:prstGeom prst="rect">
            <a:avLst/>
          </a:prstGeom>
          <a:noFill/>
        </p:spPr>
        <p:txBody>
          <a:bodyPr wrap="square">
            <a:spAutoFit/>
          </a:bodyPr>
          <a:lstStyle/>
          <a:p>
            <a:r>
              <a:rPr lang="en-US" dirty="0"/>
              <a:t>					</a:t>
            </a:r>
          </a:p>
          <a:p>
            <a:r>
              <a:rPr lang="en-US" dirty="0"/>
              <a:t>				</a:t>
            </a:r>
            <a:endParaRPr lang="en-US" sz="2400" b="1" dirty="0"/>
          </a:p>
        </p:txBody>
      </p:sp>
      <p:sp>
        <p:nvSpPr>
          <p:cNvPr id="4" name="TextBox 3">
            <a:extLst>
              <a:ext uri="{FF2B5EF4-FFF2-40B4-BE49-F238E27FC236}">
                <a16:creationId xmlns:a16="http://schemas.microsoft.com/office/drawing/2014/main" id="{97406916-7AE1-6BD3-F78B-9E10596AA001}"/>
              </a:ext>
            </a:extLst>
          </p:cNvPr>
          <p:cNvSpPr txBox="1"/>
          <p:nvPr/>
        </p:nvSpPr>
        <p:spPr>
          <a:xfrm>
            <a:off x="1" y="0"/>
            <a:ext cx="12061860" cy="6740307"/>
          </a:xfrm>
          <a:prstGeom prst="rect">
            <a:avLst/>
          </a:prstGeom>
          <a:noFill/>
        </p:spPr>
        <p:txBody>
          <a:bodyPr wrap="square" rtlCol="0">
            <a:spAutoFit/>
          </a:bodyPr>
          <a:lstStyle/>
          <a:p>
            <a:r>
              <a:rPr lang="en-US" sz="2400" b="1" dirty="0"/>
              <a:t>						</a:t>
            </a:r>
            <a:r>
              <a:rPr lang="en-US" sz="2400" b="1" dirty="0">
                <a:solidFill>
                  <a:srgbClr val="C00000"/>
                </a:solidFill>
              </a:rPr>
              <a:t>APPEALS</a:t>
            </a:r>
          </a:p>
          <a:p>
            <a:endParaRPr lang="en-US" sz="2400" b="1" dirty="0"/>
          </a:p>
          <a:p>
            <a:r>
              <a:rPr lang="en-US" sz="2400" b="1" dirty="0"/>
              <a:t>-Does an appeal go to the same court?</a:t>
            </a:r>
          </a:p>
          <a:p>
            <a:endParaRPr lang="en-US" sz="2400" b="1" dirty="0"/>
          </a:p>
          <a:p>
            <a:r>
              <a:rPr lang="en-US" sz="2400" b="1" dirty="0"/>
              <a:t>-No. An appeal does NOT go to the same court.</a:t>
            </a:r>
          </a:p>
          <a:p>
            <a:endParaRPr lang="en-US" sz="2400" b="1" dirty="0"/>
          </a:p>
          <a:p>
            <a:r>
              <a:rPr lang="en-US" sz="2400" b="1" dirty="0">
                <a:solidFill>
                  <a:srgbClr val="C00000"/>
                </a:solidFill>
              </a:rPr>
              <a:t>Where Does an Appeal Go?</a:t>
            </a:r>
          </a:p>
          <a:p>
            <a:endParaRPr lang="en-US" sz="2400" b="1" dirty="0"/>
          </a:p>
          <a:p>
            <a:r>
              <a:rPr lang="en-US" sz="2400" b="1" dirty="0"/>
              <a:t>-A case starts in a trial court.</a:t>
            </a:r>
          </a:p>
          <a:p>
            <a:endParaRPr lang="en-US" sz="2400" b="1" dirty="0"/>
          </a:p>
          <a:p>
            <a:r>
              <a:rPr lang="en-US" sz="2400" b="1" dirty="0"/>
              <a:t>-If someone appeals, the case goes to a higher court, called an appeals court.</a:t>
            </a:r>
          </a:p>
          <a:p>
            <a:endParaRPr lang="en-US" sz="2400" b="1" dirty="0"/>
          </a:p>
          <a:p>
            <a:r>
              <a:rPr lang="en-US" sz="2400" b="1" dirty="0"/>
              <a:t>-The same court cannot review its own decision.</a:t>
            </a:r>
          </a:p>
          <a:p>
            <a:r>
              <a:rPr lang="en-US" sz="2400" b="1" dirty="0"/>
              <a:t>*********************************************************************************</a:t>
            </a:r>
          </a:p>
          <a:p>
            <a:r>
              <a:rPr lang="en-US" sz="2400" b="1" dirty="0"/>
              <a:t>You can’t check your own homework; someone else has to. </a:t>
            </a:r>
          </a:p>
          <a:p>
            <a:r>
              <a:rPr lang="en-US" sz="2400" b="1" dirty="0"/>
              <a:t>*********************************************************************************</a:t>
            </a:r>
          </a:p>
          <a:p>
            <a:r>
              <a:rPr lang="en-US" sz="2400" b="1" dirty="0">
                <a:solidFill>
                  <a:srgbClr val="C00000"/>
                </a:solidFill>
              </a:rPr>
              <a:t>An appeal always goes to a higher court, not back to the same one.</a:t>
            </a:r>
          </a:p>
          <a:p>
            <a:endParaRPr lang="en-US" sz="2400" b="1" dirty="0"/>
          </a:p>
        </p:txBody>
      </p:sp>
      <p:pic>
        <p:nvPicPr>
          <p:cNvPr id="5" name="Picture 4">
            <a:extLst>
              <a:ext uri="{FF2B5EF4-FFF2-40B4-BE49-F238E27FC236}">
                <a16:creationId xmlns:a16="http://schemas.microsoft.com/office/drawing/2014/main" id="{855F9E7A-C527-DC6A-94DD-D0A21EADE87E}"/>
              </a:ext>
            </a:extLst>
          </p:cNvPr>
          <p:cNvPicPr>
            <a:picLocks noChangeAspect="1"/>
          </p:cNvPicPr>
          <p:nvPr/>
        </p:nvPicPr>
        <p:blipFill>
          <a:blip r:embed="rId2"/>
          <a:stretch>
            <a:fillRect/>
          </a:stretch>
        </p:blipFill>
        <p:spPr>
          <a:xfrm>
            <a:off x="8322067" y="5066100"/>
            <a:ext cx="554805" cy="533315"/>
          </a:xfrm>
          <a:prstGeom prst="rect">
            <a:avLst/>
          </a:prstGeom>
        </p:spPr>
      </p:pic>
    </p:spTree>
    <p:extLst>
      <p:ext uri="{BB962C8B-B14F-4D97-AF65-F5344CB8AC3E}">
        <p14:creationId xmlns:p14="http://schemas.microsoft.com/office/powerpoint/2010/main" val="846741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F1FF9C-B41A-E9FB-4257-40939AA00819}"/>
              </a:ext>
            </a:extLst>
          </p:cNvPr>
          <p:cNvSpPr txBox="1"/>
          <p:nvPr/>
        </p:nvSpPr>
        <p:spPr>
          <a:xfrm>
            <a:off x="369870" y="181957"/>
            <a:ext cx="12274193" cy="6494085"/>
          </a:xfrm>
          <a:prstGeom prst="rect">
            <a:avLst/>
          </a:prstGeom>
          <a:noFill/>
        </p:spPr>
        <p:txBody>
          <a:bodyPr wrap="square">
            <a:spAutoFit/>
          </a:bodyPr>
          <a:lstStyle/>
          <a:p>
            <a:r>
              <a:rPr lang="en-US" sz="2400" b="1" dirty="0"/>
              <a:t>				</a:t>
            </a:r>
            <a:r>
              <a:rPr lang="en-US" sz="2800" b="1" dirty="0">
                <a:solidFill>
                  <a:srgbClr val="C00000"/>
                </a:solidFill>
              </a:rPr>
              <a:t>4. Supreme Court (The Highest Court)</a:t>
            </a:r>
          </a:p>
          <a:p>
            <a:endParaRPr lang="en-US" sz="2800" b="1" dirty="0">
              <a:solidFill>
                <a:srgbClr val="C00000"/>
              </a:solidFill>
            </a:endParaRPr>
          </a:p>
          <a:p>
            <a:r>
              <a:rPr lang="en-US" sz="2400" b="1" dirty="0">
                <a:solidFill>
                  <a:srgbClr val="C00000"/>
                </a:solidFill>
              </a:rPr>
              <a:t>Simple explanation:</a:t>
            </a:r>
          </a:p>
          <a:p>
            <a:endParaRPr lang="en-US" sz="2400" b="1" dirty="0"/>
          </a:p>
          <a:p>
            <a:r>
              <a:rPr lang="en-US" sz="2400" b="1" dirty="0"/>
              <a:t>The Supreme Court is the highest court in the United States.</a:t>
            </a:r>
          </a:p>
          <a:p>
            <a:endParaRPr lang="en-US" sz="2400" b="1" dirty="0"/>
          </a:p>
          <a:p>
            <a:r>
              <a:rPr lang="en-US" sz="2400" b="1" dirty="0"/>
              <a:t>What makes it special:</a:t>
            </a:r>
          </a:p>
          <a:p>
            <a:endParaRPr lang="en-US" sz="2400" b="1" dirty="0"/>
          </a:p>
          <a:p>
            <a:r>
              <a:rPr lang="en-US" sz="2400" b="1" dirty="0"/>
              <a:t>It hears very few cases</a:t>
            </a:r>
          </a:p>
          <a:p>
            <a:endParaRPr lang="en-US" sz="2400" b="1" dirty="0"/>
          </a:p>
          <a:p>
            <a:r>
              <a:rPr lang="en-US" sz="2400" b="1" dirty="0"/>
              <a:t>Its decisions affect everyone</a:t>
            </a:r>
          </a:p>
          <a:p>
            <a:endParaRPr lang="en-US" sz="2400" b="1" dirty="0"/>
          </a:p>
          <a:p>
            <a:r>
              <a:rPr lang="en-US" sz="2400" b="1" dirty="0"/>
              <a:t>There is no appeal after it</a:t>
            </a:r>
          </a:p>
          <a:p>
            <a:endParaRPr lang="en-US" sz="2400" b="1" dirty="0"/>
          </a:p>
          <a:p>
            <a:r>
              <a:rPr lang="en-US" sz="2400" b="1" dirty="0">
                <a:solidFill>
                  <a:srgbClr val="C00000"/>
                </a:solidFill>
              </a:rPr>
              <a:t>WHY DO THE SUPREME COURT DECISIONS AFFECT EVERYONE?</a:t>
            </a:r>
          </a:p>
          <a:p>
            <a:endParaRPr lang="en-US" sz="2400" b="1" dirty="0">
              <a:solidFill>
                <a:srgbClr val="C00000"/>
              </a:solidFill>
            </a:endParaRPr>
          </a:p>
          <a:p>
            <a:r>
              <a:rPr lang="en-US" sz="2400" b="1" dirty="0"/>
              <a:t> Its decisions become rules that all courts must follow.”</a:t>
            </a:r>
          </a:p>
        </p:txBody>
      </p:sp>
    </p:spTree>
    <p:extLst>
      <p:ext uri="{BB962C8B-B14F-4D97-AF65-F5344CB8AC3E}">
        <p14:creationId xmlns:p14="http://schemas.microsoft.com/office/powerpoint/2010/main" val="1534305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867A30-8F7E-10BA-A9DA-DBF1BF0291BA}"/>
              </a:ext>
            </a:extLst>
          </p:cNvPr>
          <p:cNvSpPr txBox="1"/>
          <p:nvPr/>
        </p:nvSpPr>
        <p:spPr>
          <a:xfrm>
            <a:off x="-71919" y="0"/>
            <a:ext cx="12263919" cy="6370975"/>
          </a:xfrm>
          <a:prstGeom prst="rect">
            <a:avLst/>
          </a:prstGeom>
          <a:noFill/>
        </p:spPr>
        <p:txBody>
          <a:bodyPr wrap="square">
            <a:spAutoFit/>
          </a:bodyPr>
          <a:lstStyle/>
          <a:p>
            <a:r>
              <a:rPr lang="en-US" sz="2400" b="1" dirty="0">
                <a:solidFill>
                  <a:srgbClr val="C00000"/>
                </a:solidFill>
              </a:rPr>
              <a:t>EXAMPLE 1.                           Brown v. Board of Education</a:t>
            </a:r>
          </a:p>
          <a:p>
            <a:endParaRPr lang="en-US" sz="2400" b="1" dirty="0">
              <a:solidFill>
                <a:srgbClr val="C00000"/>
              </a:solidFill>
            </a:endParaRPr>
          </a:p>
          <a:p>
            <a:pPr marL="457200" indent="-457200">
              <a:buAutoNum type="arabicPeriod"/>
            </a:pPr>
            <a:r>
              <a:rPr lang="en-US" sz="2400" b="1" dirty="0">
                <a:solidFill>
                  <a:srgbClr val="C00000"/>
                </a:solidFill>
              </a:rPr>
              <a:t>What does “Brown v. Board of Education” mean?</a:t>
            </a:r>
          </a:p>
          <a:p>
            <a:endParaRPr lang="en-US" sz="2400" b="1" dirty="0"/>
          </a:p>
          <a:p>
            <a:r>
              <a:rPr lang="en-US" sz="2400" b="1" dirty="0"/>
              <a:t>-Brown is a real person’s last name</a:t>
            </a:r>
          </a:p>
          <a:p>
            <a:r>
              <a:rPr lang="en-US" sz="2400" b="1" dirty="0"/>
              <a:t>-Board of Education means the school board</a:t>
            </a:r>
          </a:p>
          <a:p>
            <a:r>
              <a:rPr lang="en-US" sz="2400" b="1" dirty="0"/>
              <a:t>-“v.” is short for “versus”, which means “against”</a:t>
            </a:r>
          </a:p>
          <a:p>
            <a:endParaRPr lang="en-US" sz="2400" b="1" dirty="0"/>
          </a:p>
          <a:p>
            <a:r>
              <a:rPr lang="en-US" sz="2400" b="1" dirty="0"/>
              <a:t>So, it means: Brown against the school board.</a:t>
            </a:r>
          </a:p>
          <a:p>
            <a:r>
              <a:rPr lang="en-US" sz="2400" b="1" dirty="0"/>
              <a:t>This was a court case where a family challenged the school system.</a:t>
            </a:r>
          </a:p>
          <a:p>
            <a:endParaRPr lang="en-US" sz="2400" b="1" dirty="0"/>
          </a:p>
          <a:p>
            <a:r>
              <a:rPr lang="en-US" sz="2400" b="1" dirty="0">
                <a:solidFill>
                  <a:srgbClr val="C00000"/>
                </a:solidFill>
              </a:rPr>
              <a:t>2. Who was Brown?</a:t>
            </a:r>
          </a:p>
          <a:p>
            <a:endParaRPr lang="en-US" sz="2400" b="1" dirty="0">
              <a:solidFill>
                <a:srgbClr val="C00000"/>
              </a:solidFill>
            </a:endParaRPr>
          </a:p>
          <a:p>
            <a:r>
              <a:rPr lang="en-US" sz="2400" b="1" dirty="0"/>
              <a:t>Brown was the last name of a father, Oliver Brown. His daughter, Linda Brown, was not allowed to attend a school near her home. The school was for white children only. Linda had to travel far away just because of her race. Her father believed this was unfair, so he went to court.</a:t>
            </a:r>
          </a:p>
        </p:txBody>
      </p:sp>
    </p:spTree>
    <p:extLst>
      <p:ext uri="{BB962C8B-B14F-4D97-AF65-F5344CB8AC3E}">
        <p14:creationId xmlns:p14="http://schemas.microsoft.com/office/powerpoint/2010/main" val="3263424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674F1B-CE7F-39C8-6221-B3BCC6658AC6}"/>
              </a:ext>
            </a:extLst>
          </p:cNvPr>
          <p:cNvSpPr txBox="1"/>
          <p:nvPr/>
        </p:nvSpPr>
        <p:spPr>
          <a:xfrm>
            <a:off x="71919" y="92467"/>
            <a:ext cx="12031038" cy="5262979"/>
          </a:xfrm>
          <a:prstGeom prst="rect">
            <a:avLst/>
          </a:prstGeom>
          <a:noFill/>
        </p:spPr>
        <p:txBody>
          <a:bodyPr wrap="square">
            <a:spAutoFit/>
          </a:bodyPr>
          <a:lstStyle/>
          <a:p>
            <a:r>
              <a:rPr lang="en-US" sz="2400" b="1" dirty="0"/>
              <a:t>Before the Supreme Court decision:</a:t>
            </a:r>
          </a:p>
          <a:p>
            <a:endParaRPr lang="en-US" sz="2400" b="1" dirty="0"/>
          </a:p>
          <a:p>
            <a:r>
              <a:rPr lang="en-US" sz="2400" b="1" dirty="0"/>
              <a:t>-Some states had separate schools for Black and white students</a:t>
            </a:r>
          </a:p>
          <a:p>
            <a:r>
              <a:rPr lang="en-US" sz="2400" b="1" dirty="0"/>
              <a:t>-Courts in different states made different decisions.</a:t>
            </a:r>
          </a:p>
          <a:p>
            <a:endParaRPr lang="en-US" sz="2400" b="1" dirty="0"/>
          </a:p>
          <a:p>
            <a:r>
              <a:rPr lang="en-US" sz="2400" b="1" dirty="0"/>
              <a:t>Supreme Court </a:t>
            </a:r>
            <a:r>
              <a:rPr lang="en-US" sz="2400" b="1" dirty="0" err="1"/>
              <a:t>decision:“Separating</a:t>
            </a:r>
            <a:r>
              <a:rPr lang="en-US" sz="2400" b="1" dirty="0"/>
              <a:t> students by race in public schools is unfair and unconstitutional.”</a:t>
            </a:r>
          </a:p>
          <a:p>
            <a:r>
              <a:rPr lang="en-US" sz="2400" b="1" dirty="0"/>
              <a:t>What changed ACROSS THE COUNTRY: All states had to follow this rule. All courts had to agree. Schools could no longer be legally segregated. </a:t>
            </a:r>
          </a:p>
          <a:p>
            <a:endParaRPr lang="en-US" sz="2400" b="1" dirty="0"/>
          </a:p>
          <a:p>
            <a:r>
              <a:rPr lang="en-US" sz="2400" b="1" dirty="0" err="1"/>
              <a:t>Summary:“After</a:t>
            </a:r>
            <a:r>
              <a:rPr lang="en-US" sz="2400" b="1" dirty="0"/>
              <a:t> this decision, no court in the United States could allow separate schools anymore.”</a:t>
            </a:r>
          </a:p>
          <a:p>
            <a:endParaRPr lang="en-US" sz="2400" b="1" dirty="0"/>
          </a:p>
          <a:p>
            <a:r>
              <a:rPr lang="en-US" sz="2400" b="1" dirty="0"/>
              <a:t>That’s what ‘affects everyone’ means.</a:t>
            </a:r>
          </a:p>
        </p:txBody>
      </p:sp>
    </p:spTree>
    <p:extLst>
      <p:ext uri="{BB962C8B-B14F-4D97-AF65-F5344CB8AC3E}">
        <p14:creationId xmlns:p14="http://schemas.microsoft.com/office/powerpoint/2010/main" val="30128087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2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C16756-DBB4-700C-1372-BA56AA227EFD}"/>
              </a:ext>
            </a:extLst>
          </p:cNvPr>
          <p:cNvSpPr txBox="1"/>
          <p:nvPr/>
        </p:nvSpPr>
        <p:spPr>
          <a:xfrm>
            <a:off x="0" y="-1"/>
            <a:ext cx="12192000" cy="7017306"/>
          </a:xfrm>
          <a:prstGeom prst="rect">
            <a:avLst/>
          </a:prstGeom>
          <a:noFill/>
        </p:spPr>
        <p:txBody>
          <a:bodyPr wrap="square">
            <a:spAutoFit/>
          </a:bodyPr>
          <a:lstStyle/>
          <a:p>
            <a:endParaRPr lang="en-US" dirty="0"/>
          </a:p>
          <a:p>
            <a:r>
              <a:rPr lang="en-US" sz="2400" b="1" dirty="0">
                <a:solidFill>
                  <a:srgbClr val="C00000"/>
                </a:solidFill>
              </a:rPr>
              <a:t>EXAMPLE 2</a:t>
            </a:r>
          </a:p>
          <a:p>
            <a:endParaRPr lang="en-US" sz="2400" b="1" dirty="0"/>
          </a:p>
          <a:p>
            <a:r>
              <a:rPr lang="en-US" sz="2400" b="1" dirty="0"/>
              <a:t> What Was Miranda v. Arizona About?</a:t>
            </a:r>
          </a:p>
          <a:p>
            <a:endParaRPr lang="en-US" sz="2400" b="1" dirty="0"/>
          </a:p>
          <a:p>
            <a:pPr marL="457200" indent="-457200">
              <a:buAutoNum type="arabicPeriod"/>
            </a:pPr>
            <a:r>
              <a:rPr lang="en-US" sz="2400" b="1" dirty="0"/>
              <a:t>Who was Miranda?</a:t>
            </a:r>
          </a:p>
          <a:p>
            <a:r>
              <a:rPr lang="en-US" sz="2400" b="1" dirty="0"/>
              <a:t>Miranda was a real person, not a police officer and not a judge.</a:t>
            </a:r>
          </a:p>
          <a:p>
            <a:endParaRPr lang="en-US" sz="2400" b="1" dirty="0"/>
          </a:p>
          <a:p>
            <a:r>
              <a:rPr lang="en-US" sz="2400" b="1" dirty="0"/>
              <a:t>His full name was Ernesto Miranda.</a:t>
            </a:r>
          </a:p>
          <a:p>
            <a:endParaRPr lang="en-US" sz="2400" b="1" dirty="0"/>
          </a:p>
          <a:p>
            <a:r>
              <a:rPr lang="en-US" sz="2400" b="1" dirty="0"/>
              <a:t>He was arrested by police in Arizona</a:t>
            </a:r>
          </a:p>
          <a:p>
            <a:endParaRPr lang="en-US" sz="2400" b="1" dirty="0"/>
          </a:p>
          <a:p>
            <a:r>
              <a:rPr lang="en-US" sz="2400" b="1" dirty="0"/>
              <a:t>The police questioned him for a long time</a:t>
            </a:r>
          </a:p>
          <a:p>
            <a:endParaRPr lang="en-US" sz="2400" b="1" dirty="0"/>
          </a:p>
          <a:p>
            <a:r>
              <a:rPr lang="en-US" sz="2400" b="1" dirty="0"/>
              <a:t> Important: Miranda was not told that:</a:t>
            </a:r>
          </a:p>
          <a:p>
            <a:endParaRPr lang="en-US" sz="2400" b="1" dirty="0"/>
          </a:p>
          <a:p>
            <a:pPr marL="457200" indent="-457200">
              <a:buAutoNum type="alphaLcParenR"/>
            </a:pPr>
            <a:r>
              <a:rPr lang="en-US" sz="2400" b="1" dirty="0"/>
              <a:t>He had the right to stay silent.</a:t>
            </a:r>
          </a:p>
          <a:p>
            <a:pPr marL="457200" indent="-457200">
              <a:buAutoNum type="alphaLcParenR"/>
            </a:pPr>
            <a:r>
              <a:rPr lang="en-US" sz="2400" b="1" dirty="0"/>
              <a:t>He had the right to a lawyer.</a:t>
            </a:r>
          </a:p>
          <a:p>
            <a:endParaRPr lang="en-US" sz="2400" b="1" dirty="0"/>
          </a:p>
        </p:txBody>
      </p:sp>
    </p:spTree>
    <p:extLst>
      <p:ext uri="{BB962C8B-B14F-4D97-AF65-F5344CB8AC3E}">
        <p14:creationId xmlns:p14="http://schemas.microsoft.com/office/powerpoint/2010/main" val="31969908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2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0D108C-76F0-45CB-8A86-0EB528E56BFF}"/>
              </a:ext>
            </a:extLst>
          </p:cNvPr>
          <p:cNvSpPr txBox="1"/>
          <p:nvPr/>
        </p:nvSpPr>
        <p:spPr>
          <a:xfrm>
            <a:off x="0" y="0"/>
            <a:ext cx="12192000" cy="6740307"/>
          </a:xfrm>
          <a:prstGeom prst="rect">
            <a:avLst/>
          </a:prstGeom>
          <a:noFill/>
        </p:spPr>
        <p:txBody>
          <a:bodyPr wrap="square">
            <a:spAutoFit/>
          </a:bodyPr>
          <a:lstStyle/>
          <a:p>
            <a:r>
              <a:rPr lang="en-US" sz="2400" b="1" dirty="0">
                <a:solidFill>
                  <a:srgbClr val="C00000"/>
                </a:solidFill>
              </a:rPr>
              <a:t>2. What was the problem?</a:t>
            </a:r>
          </a:p>
          <a:p>
            <a:endParaRPr lang="en-US" sz="2400" b="1" dirty="0"/>
          </a:p>
          <a:p>
            <a:r>
              <a:rPr lang="en-US" sz="2400" b="1" dirty="0"/>
              <a:t>At the time:</a:t>
            </a:r>
          </a:p>
          <a:p>
            <a:endParaRPr lang="en-US" sz="2400" b="1" dirty="0"/>
          </a:p>
          <a:p>
            <a:r>
              <a:rPr lang="en-US" sz="2400" b="1" dirty="0"/>
              <a:t>-Police did not have to explain rights.</a:t>
            </a:r>
          </a:p>
          <a:p>
            <a:r>
              <a:rPr lang="en-US" sz="2400" b="1" dirty="0"/>
              <a:t>-Many people didn’t know they could stay silent.</a:t>
            </a:r>
          </a:p>
          <a:p>
            <a:r>
              <a:rPr lang="en-US" sz="2400" b="1" dirty="0"/>
              <a:t>-Courts allowed confessions even if people didn’t understand their rights.</a:t>
            </a:r>
          </a:p>
          <a:p>
            <a:endParaRPr lang="en-US" sz="2400" b="1" dirty="0"/>
          </a:p>
          <a:p>
            <a:r>
              <a:rPr lang="en-US" sz="2400" b="1" dirty="0"/>
              <a:t>Miranda confessed — but later argued: “I didn’t know I had the right to remain silent.”</a:t>
            </a:r>
          </a:p>
          <a:p>
            <a:endParaRPr lang="en-US" sz="2400" b="1" dirty="0"/>
          </a:p>
          <a:p>
            <a:r>
              <a:rPr lang="en-US" sz="2400" b="1" dirty="0"/>
              <a:t>3. What did the Supreme Court decide?</a:t>
            </a:r>
          </a:p>
          <a:p>
            <a:r>
              <a:rPr lang="en-US" sz="2400" b="1" dirty="0"/>
              <a:t>The Supreme Court said:</a:t>
            </a:r>
          </a:p>
          <a:p>
            <a:endParaRPr lang="en-US" sz="2400" b="1" dirty="0"/>
          </a:p>
          <a:p>
            <a:r>
              <a:rPr lang="en-US" sz="2400" b="1" dirty="0"/>
              <a:t>“People must be told their rights before police question them.”</a:t>
            </a:r>
          </a:p>
          <a:p>
            <a:endParaRPr lang="en-US" sz="2400" b="1" dirty="0"/>
          </a:p>
          <a:p>
            <a:r>
              <a:rPr lang="en-US" sz="2400" b="1" dirty="0"/>
              <a:t>The Court decided that:</a:t>
            </a:r>
          </a:p>
          <a:p>
            <a:r>
              <a:rPr lang="en-US" sz="2400" b="1" dirty="0"/>
              <a:t>a) Questioning someone without explaining their rights is unfair.</a:t>
            </a:r>
          </a:p>
          <a:p>
            <a:r>
              <a:rPr lang="en-US" sz="2400" b="1" dirty="0"/>
              <a:t>b) People need to understand their rights to protect themselves.</a:t>
            </a:r>
          </a:p>
        </p:txBody>
      </p:sp>
    </p:spTree>
    <p:extLst>
      <p:ext uri="{BB962C8B-B14F-4D97-AF65-F5344CB8AC3E}">
        <p14:creationId xmlns:p14="http://schemas.microsoft.com/office/powerpoint/2010/main" val="2333197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12999E-3661-6C53-7989-91C4C4178186}"/>
              </a:ext>
            </a:extLst>
          </p:cNvPr>
          <p:cNvSpPr txBox="1"/>
          <p:nvPr/>
        </p:nvSpPr>
        <p:spPr>
          <a:xfrm>
            <a:off x="123118" y="0"/>
            <a:ext cx="12078984" cy="6740307"/>
          </a:xfrm>
          <a:prstGeom prst="rect">
            <a:avLst/>
          </a:prstGeom>
          <a:noFill/>
        </p:spPr>
        <p:txBody>
          <a:bodyPr wrap="square">
            <a:spAutoFit/>
          </a:bodyPr>
          <a:lstStyle/>
          <a:p>
            <a:r>
              <a:rPr lang="en-US" sz="2400" b="1" dirty="0"/>
              <a:t>		</a:t>
            </a:r>
            <a:r>
              <a:rPr lang="en-US" sz="2400" b="1" dirty="0">
                <a:solidFill>
                  <a:srgbClr val="C00000"/>
                </a:solidFill>
              </a:rPr>
              <a:t>What changed across the whole country:</a:t>
            </a:r>
          </a:p>
          <a:p>
            <a:endParaRPr lang="en-US" sz="2400" b="1" dirty="0">
              <a:solidFill>
                <a:srgbClr val="C00000"/>
              </a:solidFill>
            </a:endParaRPr>
          </a:p>
          <a:p>
            <a:r>
              <a:rPr lang="en-US" sz="2400" b="1" dirty="0"/>
              <a:t>-Every police officer in every state must follow this rule.</a:t>
            </a:r>
          </a:p>
          <a:p>
            <a:endParaRPr lang="en-US" sz="2400" b="1" dirty="0"/>
          </a:p>
          <a:p>
            <a:r>
              <a:rPr lang="en-US" sz="2400" b="1" dirty="0"/>
              <a:t>-Every court must enforce it.</a:t>
            </a:r>
          </a:p>
          <a:p>
            <a:endParaRPr lang="en-US" sz="2400" b="1" dirty="0"/>
          </a:p>
          <a:p>
            <a:r>
              <a:rPr lang="en-US" sz="2400" b="1" dirty="0"/>
              <a:t>-If the rights are not read, the evidence may not be allowed.</a:t>
            </a:r>
          </a:p>
          <a:p>
            <a:endParaRPr lang="en-US" sz="2400" b="1" dirty="0"/>
          </a:p>
          <a:p>
            <a:r>
              <a:rPr lang="en-US" sz="2400" b="1" dirty="0"/>
              <a:t>		</a:t>
            </a:r>
            <a:r>
              <a:rPr lang="en-US" sz="2400" b="1" dirty="0">
                <a:solidFill>
                  <a:srgbClr val="C00000"/>
                </a:solidFill>
              </a:rPr>
              <a:t>One court case changed the rules for the entire country.</a:t>
            </a:r>
          </a:p>
          <a:p>
            <a:endParaRPr lang="en-US" sz="2400" b="1" dirty="0">
              <a:solidFill>
                <a:srgbClr val="C00000"/>
              </a:solidFill>
            </a:endParaRPr>
          </a:p>
          <a:p>
            <a:endParaRPr lang="en-US" sz="2400" b="1" dirty="0"/>
          </a:p>
          <a:p>
            <a:endParaRPr lang="en-US" sz="2400" b="1" dirty="0"/>
          </a:p>
          <a:p>
            <a:endParaRPr lang="en-US" sz="2400" b="1" dirty="0"/>
          </a:p>
          <a:p>
            <a:endParaRPr lang="en-US" sz="2400" b="1" dirty="0"/>
          </a:p>
          <a:p>
            <a:r>
              <a:rPr lang="en-US" sz="2400" b="1" dirty="0"/>
              <a:t>					Luxury gold logo. </a:t>
            </a:r>
          </a:p>
          <a:p>
            <a:r>
              <a:rPr lang="en-US" sz="2400" b="1" dirty="0"/>
              <a:t>			    Court, justice, scales, laurel wreath</a:t>
            </a:r>
          </a:p>
          <a:p>
            <a:endParaRPr lang="en-US" sz="2400" b="1" dirty="0"/>
          </a:p>
          <a:p>
            <a:r>
              <a:rPr lang="en-US" sz="2400" b="1" dirty="0"/>
              <a:t>	QUESTION: Why would knowing your rights matter in a courtroom?</a:t>
            </a:r>
          </a:p>
        </p:txBody>
      </p:sp>
      <p:pic>
        <p:nvPicPr>
          <p:cNvPr id="4" name="Picture 3">
            <a:extLst>
              <a:ext uri="{FF2B5EF4-FFF2-40B4-BE49-F238E27FC236}">
                <a16:creationId xmlns:a16="http://schemas.microsoft.com/office/drawing/2014/main" id="{7DDB19BE-B406-9BA5-A1AC-D3E6E6417C84}"/>
              </a:ext>
            </a:extLst>
          </p:cNvPr>
          <p:cNvPicPr>
            <a:picLocks noChangeAspect="1"/>
          </p:cNvPicPr>
          <p:nvPr/>
        </p:nvPicPr>
        <p:blipFill>
          <a:blip r:embed="rId2"/>
          <a:stretch>
            <a:fillRect/>
          </a:stretch>
        </p:blipFill>
        <p:spPr>
          <a:xfrm>
            <a:off x="4920240" y="3429000"/>
            <a:ext cx="2066925" cy="2209800"/>
          </a:xfrm>
          <a:prstGeom prst="rect">
            <a:avLst/>
          </a:prstGeom>
        </p:spPr>
      </p:pic>
    </p:spTree>
    <p:extLst>
      <p:ext uri="{BB962C8B-B14F-4D97-AF65-F5344CB8AC3E}">
        <p14:creationId xmlns:p14="http://schemas.microsoft.com/office/powerpoint/2010/main" val="4058632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19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C2E0F3-0473-6D20-E1EE-E080DD04EBD8}"/>
              </a:ext>
            </a:extLst>
          </p:cNvPr>
          <p:cNvSpPr txBox="1"/>
          <p:nvPr/>
        </p:nvSpPr>
        <p:spPr>
          <a:xfrm>
            <a:off x="0" y="71919"/>
            <a:ext cx="12192000" cy="6370975"/>
          </a:xfrm>
          <a:prstGeom prst="rect">
            <a:avLst/>
          </a:prstGeom>
          <a:noFill/>
        </p:spPr>
        <p:txBody>
          <a:bodyPr wrap="square">
            <a:spAutoFit/>
          </a:bodyPr>
          <a:lstStyle/>
          <a:p>
            <a:r>
              <a:rPr lang="en-US" sz="2400" b="1" dirty="0"/>
              <a:t>				</a:t>
            </a:r>
            <a:r>
              <a:rPr lang="en-US" sz="2800" b="1" dirty="0">
                <a:solidFill>
                  <a:srgbClr val="C00000"/>
                </a:solidFill>
              </a:rPr>
              <a:t>1. What Is the Judicial System? (cont.)</a:t>
            </a:r>
          </a:p>
          <a:p>
            <a:endParaRPr lang="en-US" sz="2400" b="1" dirty="0">
              <a:solidFill>
                <a:srgbClr val="C00000"/>
              </a:solidFill>
            </a:endParaRPr>
          </a:p>
          <a:p>
            <a:endParaRPr lang="en-US" sz="2400" b="1" dirty="0">
              <a:solidFill>
                <a:srgbClr val="C00000"/>
              </a:solidFill>
            </a:endParaRPr>
          </a:p>
          <a:p>
            <a:r>
              <a:rPr lang="en-US" sz="2400" b="1" dirty="0">
                <a:solidFill>
                  <a:srgbClr val="C00000"/>
                </a:solidFill>
              </a:rPr>
              <a:t>EXAMPLE:</a:t>
            </a:r>
          </a:p>
          <a:p>
            <a:endParaRPr lang="en-US" sz="2400" b="1" dirty="0"/>
          </a:p>
          <a:p>
            <a:r>
              <a:rPr lang="en-US" sz="2400" b="1" dirty="0"/>
              <a:t>If someone is accused of stealing, the judicial system decides:</a:t>
            </a:r>
          </a:p>
          <a:p>
            <a:endParaRPr lang="en-US" sz="2400" b="1" dirty="0"/>
          </a:p>
          <a:p>
            <a:r>
              <a:rPr lang="en-US" sz="2400" b="1" dirty="0"/>
              <a:t>-Did it really happen?</a:t>
            </a:r>
          </a:p>
          <a:p>
            <a:endParaRPr lang="en-US" sz="2400" b="1" dirty="0"/>
          </a:p>
          <a:p>
            <a:r>
              <a:rPr lang="en-US" sz="2400" b="1" dirty="0"/>
              <a:t>-Was the law followed?</a:t>
            </a:r>
          </a:p>
          <a:p>
            <a:endParaRPr lang="en-US" sz="2400" b="1" dirty="0"/>
          </a:p>
          <a:p>
            <a:r>
              <a:rPr lang="en-US" sz="2400" b="1" dirty="0"/>
              <a:t>-Was the person treated fairly?</a:t>
            </a:r>
          </a:p>
          <a:p>
            <a:endParaRPr lang="en-US" sz="2400" b="1" dirty="0"/>
          </a:p>
          <a:p>
            <a:r>
              <a:rPr lang="en-US" sz="2400" b="1" dirty="0">
                <a:solidFill>
                  <a:srgbClr val="C00000"/>
                </a:solidFill>
              </a:rPr>
              <a:t>Theo connection:</a:t>
            </a:r>
          </a:p>
          <a:p>
            <a:endParaRPr lang="en-US" sz="2400" b="1" dirty="0"/>
          </a:p>
          <a:p>
            <a:r>
              <a:rPr lang="en-US" sz="2400" b="1" dirty="0"/>
              <a:t>When Theo explains courts, he’s explaining how justice works in real life, not just in books.</a:t>
            </a:r>
          </a:p>
        </p:txBody>
      </p:sp>
    </p:spTree>
    <p:extLst>
      <p:ext uri="{BB962C8B-B14F-4D97-AF65-F5344CB8AC3E}">
        <p14:creationId xmlns:p14="http://schemas.microsoft.com/office/powerpoint/2010/main" val="32608605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2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5E803C-6F3C-2289-07EF-EB5C9E04A8F0}"/>
              </a:ext>
            </a:extLst>
          </p:cNvPr>
          <p:cNvSpPr txBox="1"/>
          <p:nvPr/>
        </p:nvSpPr>
        <p:spPr>
          <a:xfrm>
            <a:off x="0" y="0"/>
            <a:ext cx="12192000" cy="6740307"/>
          </a:xfrm>
          <a:prstGeom prst="rect">
            <a:avLst/>
          </a:prstGeom>
          <a:noFill/>
        </p:spPr>
        <p:txBody>
          <a:bodyPr wrap="square">
            <a:spAutoFit/>
          </a:bodyPr>
          <a:lstStyle/>
          <a:p>
            <a:r>
              <a:rPr lang="en-US" sz="2400" b="1" dirty="0"/>
              <a:t>					</a:t>
            </a:r>
            <a:r>
              <a:rPr lang="en-US" sz="2400" b="1" dirty="0">
                <a:solidFill>
                  <a:srgbClr val="C00000"/>
                </a:solidFill>
              </a:rPr>
              <a:t>APPEALS (cont.)</a:t>
            </a:r>
          </a:p>
          <a:p>
            <a:endParaRPr lang="en-US" sz="2400" b="1" dirty="0">
              <a:solidFill>
                <a:srgbClr val="C00000"/>
              </a:solidFill>
            </a:endParaRPr>
          </a:p>
          <a:p>
            <a:r>
              <a:rPr lang="en-US" sz="2400" b="1" dirty="0">
                <a:solidFill>
                  <a:srgbClr val="C00000"/>
                </a:solidFill>
              </a:rPr>
              <a:t>Visual Analogy </a:t>
            </a:r>
          </a:p>
          <a:p>
            <a:endParaRPr lang="en-US" sz="2400" b="1" dirty="0"/>
          </a:p>
          <a:p>
            <a:r>
              <a:rPr lang="en-US" sz="2400" b="1" dirty="0"/>
              <a:t>Courts work like stairs, not circles.  </a:t>
            </a:r>
          </a:p>
          <a:p>
            <a:endParaRPr lang="en-US" sz="2400" b="1" dirty="0"/>
          </a:p>
          <a:p>
            <a:r>
              <a:rPr lang="en-US" sz="2400" b="1" dirty="0"/>
              <a:t>Trial court -- first step</a:t>
            </a:r>
          </a:p>
          <a:p>
            <a:r>
              <a:rPr lang="en-US" sz="2400" b="1" dirty="0"/>
              <a:t>Appeals court --next step up</a:t>
            </a:r>
          </a:p>
          <a:p>
            <a:r>
              <a:rPr lang="en-US" sz="2400" b="1" dirty="0"/>
              <a:t>Supreme Court -- top step</a:t>
            </a:r>
          </a:p>
          <a:p>
            <a:endParaRPr lang="en-US" sz="2400" b="1" dirty="0"/>
          </a:p>
          <a:p>
            <a:r>
              <a:rPr lang="en-US" sz="2400" b="1" dirty="0"/>
              <a:t>You can only go up, not around.</a:t>
            </a:r>
          </a:p>
          <a:p>
            <a:endParaRPr lang="en-US" sz="2400" b="1" dirty="0"/>
          </a:p>
          <a:p>
            <a:r>
              <a:rPr lang="en-US" sz="2400" b="1" dirty="0"/>
              <a:t> </a:t>
            </a:r>
            <a:r>
              <a:rPr lang="en-US" sz="2400" b="1" dirty="0">
                <a:solidFill>
                  <a:srgbClr val="C00000"/>
                </a:solidFill>
              </a:rPr>
              <a:t>Important Clarification: </a:t>
            </a:r>
            <a:r>
              <a:rPr lang="en-US" sz="2400" b="1" dirty="0"/>
              <a:t>Can it ever go back?</a:t>
            </a:r>
          </a:p>
          <a:p>
            <a:endParaRPr lang="en-US" sz="2400" b="1" dirty="0"/>
          </a:p>
          <a:p>
            <a:r>
              <a:rPr lang="en-US" sz="2400" b="1" dirty="0"/>
              <a:t>Sometimes an appeals court sends a case back to the trial court </a:t>
            </a:r>
            <a:r>
              <a:rPr lang="en-US" sz="2400" b="1" dirty="0">
                <a:solidFill>
                  <a:srgbClr val="C00000"/>
                </a:solidFill>
              </a:rPr>
              <a:t>to fix </a:t>
            </a:r>
            <a:r>
              <a:rPr lang="en-US" sz="2400" b="1" dirty="0"/>
              <a:t>a mistake — but the appeal itself is decided by a higher court.</a:t>
            </a:r>
          </a:p>
          <a:p>
            <a:endParaRPr lang="en-US" sz="2400" b="1" dirty="0"/>
          </a:p>
          <a:p>
            <a:r>
              <a:rPr lang="en-US" sz="2400" b="1" dirty="0"/>
              <a:t>Appeals go up to a higher court because courts cannot review their own decisions.</a:t>
            </a:r>
          </a:p>
        </p:txBody>
      </p:sp>
      <p:pic>
        <p:nvPicPr>
          <p:cNvPr id="4" name="Picture 3">
            <a:extLst>
              <a:ext uri="{FF2B5EF4-FFF2-40B4-BE49-F238E27FC236}">
                <a16:creationId xmlns:a16="http://schemas.microsoft.com/office/drawing/2014/main" id="{0E01825B-26C3-3492-5092-E6A83C167197}"/>
              </a:ext>
            </a:extLst>
          </p:cNvPr>
          <p:cNvPicPr>
            <a:picLocks noChangeAspect="1"/>
          </p:cNvPicPr>
          <p:nvPr/>
        </p:nvPicPr>
        <p:blipFill>
          <a:blip r:embed="rId2"/>
          <a:stretch>
            <a:fillRect/>
          </a:stretch>
        </p:blipFill>
        <p:spPr>
          <a:xfrm>
            <a:off x="5486400" y="1028700"/>
            <a:ext cx="5013789" cy="2988496"/>
          </a:xfrm>
          <a:prstGeom prst="rect">
            <a:avLst/>
          </a:prstGeom>
        </p:spPr>
      </p:pic>
    </p:spTree>
    <p:extLst>
      <p:ext uri="{BB962C8B-B14F-4D97-AF65-F5344CB8AC3E}">
        <p14:creationId xmlns:p14="http://schemas.microsoft.com/office/powerpoint/2010/main" val="1380078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DD057F-2F83-0D15-E34E-252400E61301}"/>
              </a:ext>
            </a:extLst>
          </p:cNvPr>
          <p:cNvSpPr txBox="1"/>
          <p:nvPr/>
        </p:nvSpPr>
        <p:spPr>
          <a:xfrm>
            <a:off x="113016" y="0"/>
            <a:ext cx="12078984" cy="3785652"/>
          </a:xfrm>
          <a:prstGeom prst="rect">
            <a:avLst/>
          </a:prstGeom>
          <a:noFill/>
        </p:spPr>
        <p:txBody>
          <a:bodyPr wrap="square">
            <a:spAutoFit/>
          </a:bodyPr>
          <a:lstStyle/>
          <a:p>
            <a:endParaRPr lang="en-US" sz="2400" b="1" dirty="0">
              <a:solidFill>
                <a:srgbClr val="C00000"/>
              </a:solidFill>
            </a:endParaRPr>
          </a:p>
          <a:p>
            <a:endParaRPr lang="en-US" sz="2400" b="1" dirty="0">
              <a:solidFill>
                <a:srgbClr val="C00000"/>
              </a:solidFill>
            </a:endParaRPr>
          </a:p>
          <a:p>
            <a:endParaRPr lang="en-US" sz="2400" b="1" dirty="0">
              <a:solidFill>
                <a:srgbClr val="C00000"/>
              </a:solidFill>
            </a:endParaRPr>
          </a:p>
          <a:p>
            <a:r>
              <a:rPr lang="en-US" sz="2400" b="1" dirty="0">
                <a:solidFill>
                  <a:srgbClr val="C00000"/>
                </a:solidFill>
              </a:rPr>
              <a:t>The Supreme Court chooses to hear only appeals that could affect the whole country.</a:t>
            </a:r>
          </a:p>
          <a:p>
            <a:endParaRPr lang="en-US" sz="2400" b="1" dirty="0">
              <a:solidFill>
                <a:srgbClr val="C00000"/>
              </a:solidFill>
            </a:endParaRPr>
          </a:p>
          <a:p>
            <a:endParaRPr lang="en-US" sz="2400" b="1" dirty="0">
              <a:solidFill>
                <a:srgbClr val="C00000"/>
              </a:solidFill>
            </a:endParaRPr>
          </a:p>
          <a:p>
            <a:r>
              <a:rPr lang="en-US" sz="2400" b="1" dirty="0">
                <a:solidFill>
                  <a:srgbClr val="C00000"/>
                </a:solidFill>
              </a:rPr>
              <a:t>						WHY?</a:t>
            </a:r>
          </a:p>
          <a:p>
            <a:endParaRPr lang="en-US" sz="2400" b="1" dirty="0">
              <a:solidFill>
                <a:srgbClr val="C00000"/>
              </a:solidFill>
            </a:endParaRPr>
          </a:p>
          <a:p>
            <a:endParaRPr lang="en-US" sz="2400" b="1" dirty="0">
              <a:solidFill>
                <a:srgbClr val="C00000"/>
              </a:solidFill>
            </a:endParaRPr>
          </a:p>
          <a:p>
            <a:r>
              <a:rPr lang="en-US" sz="2400" b="1" dirty="0">
                <a:solidFill>
                  <a:srgbClr val="C00000"/>
                </a:solidFill>
              </a:rPr>
              <a:t>It is  because the Supreme Court’s job is to set rules that everyone must follow.</a:t>
            </a:r>
          </a:p>
        </p:txBody>
      </p:sp>
    </p:spTree>
    <p:extLst>
      <p:ext uri="{BB962C8B-B14F-4D97-AF65-F5344CB8AC3E}">
        <p14:creationId xmlns:p14="http://schemas.microsoft.com/office/powerpoint/2010/main" val="39163415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4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B9CF57-C9F8-E31A-8BD4-F7D8C3642AF3}"/>
              </a:ext>
            </a:extLst>
          </p:cNvPr>
          <p:cNvSpPr txBox="1"/>
          <p:nvPr/>
        </p:nvSpPr>
        <p:spPr>
          <a:xfrm>
            <a:off x="0" y="0"/>
            <a:ext cx="12192000" cy="7478970"/>
          </a:xfrm>
          <a:prstGeom prst="rect">
            <a:avLst/>
          </a:prstGeom>
          <a:noFill/>
        </p:spPr>
        <p:txBody>
          <a:bodyPr wrap="square">
            <a:spAutoFit/>
          </a:bodyPr>
          <a:lstStyle/>
          <a:p>
            <a:r>
              <a:rPr lang="en-US" dirty="0"/>
              <a:t>					</a:t>
            </a:r>
            <a:r>
              <a:rPr lang="en-US" sz="2400" b="1" dirty="0">
                <a:solidFill>
                  <a:srgbClr val="C00000"/>
                </a:solidFill>
              </a:rPr>
              <a:t>TWO US COURT SYSTEMS</a:t>
            </a:r>
            <a:endParaRPr lang="en-US" sz="2400" b="1" dirty="0"/>
          </a:p>
          <a:p>
            <a:r>
              <a:rPr lang="en-US" sz="2400" b="1" dirty="0">
                <a:solidFill>
                  <a:srgbClr val="C00000"/>
                </a:solidFill>
              </a:rPr>
              <a:t>State Courts</a:t>
            </a:r>
            <a:endParaRPr lang="en-US" sz="2400" b="1" dirty="0"/>
          </a:p>
          <a:p>
            <a:r>
              <a:rPr lang="en-US" sz="2400" b="1" dirty="0"/>
              <a:t>Deal with state laws –happens inside  ONE state</a:t>
            </a:r>
          </a:p>
          <a:p>
            <a:r>
              <a:rPr lang="en-US" sz="2400" b="1" dirty="0">
                <a:solidFill>
                  <a:srgbClr val="C00000"/>
                </a:solidFill>
              </a:rPr>
              <a:t>Examples: </a:t>
            </a:r>
          </a:p>
          <a:p>
            <a:r>
              <a:rPr lang="en-US" sz="2400" b="1" dirty="0"/>
              <a:t>Stealing</a:t>
            </a:r>
          </a:p>
          <a:p>
            <a:r>
              <a:rPr lang="en-US" sz="2400" b="1" dirty="0"/>
              <a:t>Traffic laws</a:t>
            </a:r>
          </a:p>
          <a:p>
            <a:r>
              <a:rPr lang="en-US" sz="2400" b="1" dirty="0"/>
              <a:t>School issues</a:t>
            </a:r>
          </a:p>
          <a:p>
            <a:endParaRPr lang="en-US" sz="2400" b="1" dirty="0"/>
          </a:p>
          <a:p>
            <a:r>
              <a:rPr lang="en-US" sz="2400" b="1" dirty="0"/>
              <a:t> </a:t>
            </a:r>
            <a:r>
              <a:rPr lang="en-US" sz="2400" b="1" dirty="0">
                <a:solidFill>
                  <a:srgbClr val="C00000"/>
                </a:solidFill>
              </a:rPr>
              <a:t>Federal Courts  </a:t>
            </a:r>
          </a:p>
          <a:p>
            <a:r>
              <a:rPr lang="en-US" sz="2400" b="1" dirty="0"/>
              <a:t>Deal with federal (national) laws</a:t>
            </a:r>
          </a:p>
          <a:p>
            <a:r>
              <a:rPr lang="en-US" sz="2400" b="1" dirty="0">
                <a:solidFill>
                  <a:srgbClr val="C00000"/>
                </a:solidFill>
              </a:rPr>
              <a:t>Examples:</a:t>
            </a:r>
          </a:p>
          <a:p>
            <a:r>
              <a:rPr lang="en-US" sz="2400" b="1" dirty="0"/>
              <a:t>Breaking a U.S. law</a:t>
            </a:r>
          </a:p>
          <a:p>
            <a:r>
              <a:rPr lang="en-US" sz="2400" b="1" dirty="0"/>
              <a:t>Problems between two states</a:t>
            </a:r>
          </a:p>
          <a:p>
            <a:r>
              <a:rPr lang="en-US" sz="2400" b="1" dirty="0"/>
              <a:t>Constitutional rights</a:t>
            </a:r>
          </a:p>
          <a:p>
            <a:r>
              <a:rPr lang="en-US" sz="2400" b="1" dirty="0"/>
              <a:t>Affect more than one state or the whole country</a:t>
            </a:r>
          </a:p>
          <a:p>
            <a:r>
              <a:rPr lang="en-US" sz="2400" b="1" dirty="0"/>
              <a:t>***********************************************************************************</a:t>
            </a:r>
          </a:p>
          <a:p>
            <a:r>
              <a:rPr lang="en-US" sz="2400" b="1" dirty="0"/>
              <a:t>If a law is made by </a:t>
            </a:r>
            <a:r>
              <a:rPr lang="en-US" sz="2400" b="1" dirty="0">
                <a:solidFill>
                  <a:srgbClr val="C00000"/>
                </a:solidFill>
              </a:rPr>
              <a:t>a state</a:t>
            </a:r>
            <a:r>
              <a:rPr lang="en-US" sz="2400" b="1" dirty="0"/>
              <a:t>, it goes to </a:t>
            </a:r>
            <a:r>
              <a:rPr lang="en-US" sz="2400" b="1" dirty="0">
                <a:solidFill>
                  <a:srgbClr val="C00000"/>
                </a:solidFill>
              </a:rPr>
              <a:t>state court</a:t>
            </a:r>
            <a:r>
              <a:rPr lang="en-US" sz="2400" b="1" dirty="0"/>
              <a:t>.</a:t>
            </a:r>
          </a:p>
          <a:p>
            <a:r>
              <a:rPr lang="en-US" sz="2400" b="1" dirty="0"/>
              <a:t>If a law is made by the </a:t>
            </a:r>
            <a:r>
              <a:rPr lang="en-US" sz="2400" b="1" dirty="0">
                <a:solidFill>
                  <a:srgbClr val="C00000"/>
                </a:solidFill>
              </a:rPr>
              <a:t>United States</a:t>
            </a:r>
            <a:r>
              <a:rPr lang="en-US" sz="2400" b="1" dirty="0"/>
              <a:t>, it goes to </a:t>
            </a:r>
            <a:r>
              <a:rPr lang="en-US" sz="2400" b="1" dirty="0">
                <a:solidFill>
                  <a:srgbClr val="C00000"/>
                </a:solidFill>
              </a:rPr>
              <a:t>federal court.</a:t>
            </a:r>
          </a:p>
          <a:p>
            <a:endParaRPr lang="en-US" sz="2400" b="1" dirty="0"/>
          </a:p>
          <a:p>
            <a:endParaRPr lang="en-US" sz="2400" b="1" dirty="0"/>
          </a:p>
        </p:txBody>
      </p:sp>
    </p:spTree>
    <p:extLst>
      <p:ext uri="{BB962C8B-B14F-4D97-AF65-F5344CB8AC3E}">
        <p14:creationId xmlns:p14="http://schemas.microsoft.com/office/powerpoint/2010/main" val="30751280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73D04A-9E4B-D8FE-6FFA-5A10E27BFF38}"/>
              </a:ext>
            </a:extLst>
          </p:cNvPr>
          <p:cNvSpPr txBox="1"/>
          <p:nvPr/>
        </p:nvSpPr>
        <p:spPr>
          <a:xfrm>
            <a:off x="164386" y="143838"/>
            <a:ext cx="12113231" cy="6001643"/>
          </a:xfrm>
          <a:prstGeom prst="rect">
            <a:avLst/>
          </a:prstGeom>
          <a:noFill/>
        </p:spPr>
        <p:txBody>
          <a:bodyPr wrap="square">
            <a:spAutoFit/>
          </a:bodyPr>
          <a:lstStyle/>
          <a:p>
            <a:r>
              <a:rPr lang="en-US" sz="2400" b="1" dirty="0"/>
              <a:t>				</a:t>
            </a:r>
            <a:r>
              <a:rPr lang="en-US" sz="2400" b="1" dirty="0">
                <a:solidFill>
                  <a:srgbClr val="C00000"/>
                </a:solidFill>
              </a:rPr>
              <a:t>How Federal Courts Fit In</a:t>
            </a:r>
          </a:p>
          <a:p>
            <a:endParaRPr lang="en-US" sz="2400" b="1" dirty="0">
              <a:solidFill>
                <a:srgbClr val="C00000"/>
              </a:solidFill>
            </a:endParaRPr>
          </a:p>
          <a:p>
            <a:r>
              <a:rPr lang="en-US" sz="2400" b="1" dirty="0"/>
              <a:t>Structure:</a:t>
            </a:r>
          </a:p>
          <a:p>
            <a:endParaRPr lang="en-US" sz="2400" b="1" dirty="0"/>
          </a:p>
          <a:p>
            <a:r>
              <a:rPr lang="en-US" sz="2400" b="1" dirty="0"/>
              <a:t>Federal </a:t>
            </a:r>
            <a:r>
              <a:rPr lang="en-US" sz="2400" b="1" dirty="0">
                <a:solidFill>
                  <a:srgbClr val="C00000"/>
                </a:solidFill>
              </a:rPr>
              <a:t>Trial</a:t>
            </a:r>
            <a:r>
              <a:rPr lang="en-US" sz="2400" b="1" dirty="0"/>
              <a:t> Courts </a:t>
            </a:r>
            <a:r>
              <a:rPr lang="en-US" sz="2400" b="1" dirty="0">
                <a:solidFill>
                  <a:srgbClr val="C00000"/>
                </a:solidFill>
              </a:rPr>
              <a:t>start</a:t>
            </a:r>
            <a:r>
              <a:rPr lang="en-US" sz="2400" b="1" dirty="0"/>
              <a:t> the case.</a:t>
            </a:r>
          </a:p>
          <a:p>
            <a:r>
              <a:rPr lang="en-US" sz="2400" b="1" dirty="0"/>
              <a:t>Federal </a:t>
            </a:r>
            <a:r>
              <a:rPr lang="en-US" sz="2400" b="1" dirty="0">
                <a:solidFill>
                  <a:srgbClr val="C00000"/>
                </a:solidFill>
              </a:rPr>
              <a:t>Appeals</a:t>
            </a:r>
            <a:r>
              <a:rPr lang="en-US" sz="2400" b="1" dirty="0"/>
              <a:t> Courts </a:t>
            </a:r>
            <a:r>
              <a:rPr lang="en-US" sz="2400" b="1" dirty="0">
                <a:solidFill>
                  <a:srgbClr val="C00000"/>
                </a:solidFill>
              </a:rPr>
              <a:t>review</a:t>
            </a:r>
            <a:r>
              <a:rPr lang="en-US" sz="2400" b="1" dirty="0"/>
              <a:t> the case</a:t>
            </a:r>
          </a:p>
          <a:p>
            <a:r>
              <a:rPr lang="en-US" sz="2400" b="1" dirty="0"/>
              <a:t>Supreme Court -- </a:t>
            </a:r>
            <a:r>
              <a:rPr lang="en-US" sz="2400" b="1" dirty="0">
                <a:solidFill>
                  <a:srgbClr val="C00000"/>
                </a:solidFill>
              </a:rPr>
              <a:t>highest</a:t>
            </a:r>
            <a:r>
              <a:rPr lang="en-US" sz="2400" b="1" dirty="0"/>
              <a:t> federal court. </a:t>
            </a:r>
          </a:p>
          <a:p>
            <a:r>
              <a:rPr lang="en-US" sz="2400" b="1" dirty="0"/>
              <a:t>********************************************************************************</a:t>
            </a:r>
          </a:p>
          <a:p>
            <a:r>
              <a:rPr lang="en-US" sz="2400" b="1" dirty="0">
                <a:solidFill>
                  <a:srgbClr val="C00000"/>
                </a:solidFill>
              </a:rPr>
              <a:t>What Kinds of Cases Go to Federal Court?</a:t>
            </a:r>
          </a:p>
          <a:p>
            <a:endParaRPr lang="en-US" sz="2400" b="1" dirty="0">
              <a:solidFill>
                <a:srgbClr val="C00000"/>
              </a:solidFill>
            </a:endParaRPr>
          </a:p>
          <a:p>
            <a:r>
              <a:rPr lang="en-US" sz="2400" b="1" dirty="0"/>
              <a:t>-The U.S. Constitution</a:t>
            </a:r>
          </a:p>
          <a:p>
            <a:r>
              <a:rPr lang="en-US" sz="2400" b="1" dirty="0"/>
              <a:t>-Federal laws (laws passed by Congress)</a:t>
            </a:r>
          </a:p>
          <a:p>
            <a:r>
              <a:rPr lang="en-US" sz="2400" b="1" dirty="0"/>
              <a:t>-Problems between states</a:t>
            </a:r>
          </a:p>
          <a:p>
            <a:r>
              <a:rPr lang="en-US" sz="2400" b="1" dirty="0"/>
              <a:t>-Rights protected by the Constitution</a:t>
            </a:r>
          </a:p>
          <a:p>
            <a:endParaRPr lang="en-US" sz="2400" b="1" dirty="0"/>
          </a:p>
          <a:p>
            <a:r>
              <a:rPr lang="en-US" sz="2400" b="1" dirty="0">
                <a:solidFill>
                  <a:srgbClr val="C00000"/>
                </a:solidFill>
              </a:rPr>
              <a:t>		The Supreme Court is part of the federal court system.</a:t>
            </a:r>
          </a:p>
        </p:txBody>
      </p:sp>
    </p:spTree>
    <p:extLst>
      <p:ext uri="{BB962C8B-B14F-4D97-AF65-F5344CB8AC3E}">
        <p14:creationId xmlns:p14="http://schemas.microsoft.com/office/powerpoint/2010/main" val="22006375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DFEE56B-3FEE-6247-09DA-6A6613488A6E}"/>
              </a:ext>
            </a:extLst>
          </p:cNvPr>
          <p:cNvSpPr txBox="1"/>
          <p:nvPr/>
        </p:nvSpPr>
        <p:spPr>
          <a:xfrm>
            <a:off x="102742" y="-1"/>
            <a:ext cx="12089258" cy="6740307"/>
          </a:xfrm>
          <a:prstGeom prst="rect">
            <a:avLst/>
          </a:prstGeom>
          <a:noFill/>
        </p:spPr>
        <p:txBody>
          <a:bodyPr wrap="square">
            <a:spAutoFit/>
          </a:bodyPr>
          <a:lstStyle/>
          <a:p>
            <a:r>
              <a:rPr lang="en-US" sz="2400" b="1" dirty="0">
                <a:solidFill>
                  <a:srgbClr val="C00000"/>
                </a:solidFill>
              </a:rPr>
              <a:t>Would this case go to state court or federal court?</a:t>
            </a:r>
          </a:p>
          <a:p>
            <a:endParaRPr lang="en-US" sz="2400" b="1" dirty="0">
              <a:solidFill>
                <a:srgbClr val="C00000"/>
              </a:solidFill>
            </a:endParaRPr>
          </a:p>
          <a:p>
            <a:r>
              <a:rPr lang="en-US" sz="2400" b="1" dirty="0">
                <a:solidFill>
                  <a:srgbClr val="C00000"/>
                </a:solidFill>
              </a:rPr>
              <a:t>-Example:</a:t>
            </a:r>
          </a:p>
          <a:p>
            <a:r>
              <a:rPr lang="en-US" sz="2400" b="1" dirty="0"/>
              <a:t>A state speeding ticket – State</a:t>
            </a:r>
          </a:p>
          <a:p>
            <a:r>
              <a:rPr lang="en-US" sz="2400" b="1" dirty="0"/>
              <a:t>A law about free speech – Federal</a:t>
            </a:r>
          </a:p>
          <a:p>
            <a:r>
              <a:rPr lang="en-US" sz="2400" b="1" dirty="0"/>
              <a:t>**********************************************************************************</a:t>
            </a:r>
          </a:p>
          <a:p>
            <a:r>
              <a:rPr lang="en-US" sz="2400" b="1" dirty="0">
                <a:solidFill>
                  <a:srgbClr val="C00000"/>
                </a:solidFill>
              </a:rPr>
              <a:t>YOUR TURN</a:t>
            </a:r>
            <a:r>
              <a:rPr lang="en-US" sz="2400" b="1" dirty="0"/>
              <a:t>:</a:t>
            </a:r>
          </a:p>
          <a:p>
            <a:r>
              <a:rPr lang="en-US" sz="2400" b="1" dirty="0"/>
              <a:t>Read each situation. Decide whether the case would go to State Court or Federal Court.</a:t>
            </a:r>
          </a:p>
          <a:p>
            <a:pPr marL="457200" indent="-457200">
              <a:buAutoNum type="arabicPeriod"/>
            </a:pPr>
            <a:r>
              <a:rPr lang="en-US" sz="2400" b="1" dirty="0"/>
              <a:t>A person is accused of stealing a bike from a neighbor in New Jersey.</a:t>
            </a:r>
          </a:p>
          <a:p>
            <a:pPr marL="457200" indent="-457200">
              <a:buAutoNum type="arabicPeriod"/>
            </a:pPr>
            <a:r>
              <a:rPr lang="en-US" sz="2400" b="1" dirty="0"/>
              <a:t>A person is arrested, questioned by police, and says they were not told their right to remain silent.</a:t>
            </a:r>
          </a:p>
          <a:p>
            <a:pPr marL="457200" indent="-457200">
              <a:buAutoNum type="arabicPeriod"/>
            </a:pPr>
            <a:r>
              <a:rPr lang="en-US" sz="2400" b="1" dirty="0"/>
              <a:t>Two states argue over where their border is and who owns a piece of land.</a:t>
            </a:r>
          </a:p>
          <a:p>
            <a:pPr marL="457200" indent="-457200">
              <a:buAutoNum type="arabicPeriod"/>
            </a:pPr>
            <a:r>
              <a:rPr lang="en-US" sz="2400" b="1" dirty="0"/>
              <a:t>A student is accused of vandalizing a school building in their town.</a:t>
            </a:r>
          </a:p>
          <a:p>
            <a:pPr marL="457200" indent="-457200">
              <a:buAutoNum type="arabicPeriod"/>
            </a:pPr>
            <a:r>
              <a:rPr lang="en-US" sz="2400" b="1" dirty="0"/>
              <a:t>A person claims a new law violates freedom of speech protected by the U.S. Constitution.</a:t>
            </a:r>
          </a:p>
          <a:p>
            <a:pPr marL="457200" indent="-457200">
              <a:buAutoNum type="arabicPeriod"/>
            </a:pPr>
            <a:r>
              <a:rPr lang="en-US" sz="2400" b="1" dirty="0"/>
              <a:t>Someone is caught breaking a law passed by Congress that applies to the entire United States.</a:t>
            </a:r>
          </a:p>
        </p:txBody>
      </p:sp>
    </p:spTree>
    <p:extLst>
      <p:ext uri="{BB962C8B-B14F-4D97-AF65-F5344CB8AC3E}">
        <p14:creationId xmlns:p14="http://schemas.microsoft.com/office/powerpoint/2010/main" val="1859883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09930D-C58C-607F-D54E-D4FA70491323}"/>
              </a:ext>
            </a:extLst>
          </p:cNvPr>
          <p:cNvSpPr txBox="1"/>
          <p:nvPr/>
        </p:nvSpPr>
        <p:spPr>
          <a:xfrm>
            <a:off x="0" y="0"/>
            <a:ext cx="12192000" cy="6370975"/>
          </a:xfrm>
          <a:prstGeom prst="rect">
            <a:avLst/>
          </a:prstGeom>
          <a:noFill/>
        </p:spPr>
        <p:txBody>
          <a:bodyPr wrap="square">
            <a:spAutoFit/>
          </a:bodyPr>
          <a:lstStyle/>
          <a:p>
            <a:r>
              <a:rPr lang="en-US" sz="2400" b="1" dirty="0"/>
              <a:t>Answer Key </a:t>
            </a:r>
          </a:p>
          <a:p>
            <a:endParaRPr lang="en-US" sz="2400" b="1" dirty="0"/>
          </a:p>
          <a:p>
            <a:r>
              <a:rPr lang="en-US" sz="2400" b="1" dirty="0"/>
              <a:t>1.Stealing a bike- State Court. Reason: Stealing is a state law crime.</a:t>
            </a:r>
          </a:p>
          <a:p>
            <a:endParaRPr lang="en-US" sz="2400" b="1" dirty="0"/>
          </a:p>
          <a:p>
            <a:r>
              <a:rPr lang="en-US" sz="2400" b="1" dirty="0"/>
              <a:t>2. Not told the right to remain silent. Federal Court. Reason: This involves constitutional rights (Miranda rights).</a:t>
            </a:r>
          </a:p>
          <a:p>
            <a:endParaRPr lang="en-US" sz="2400" b="1" dirty="0"/>
          </a:p>
          <a:p>
            <a:r>
              <a:rPr lang="en-US" sz="2400" b="1" dirty="0"/>
              <a:t>3.States arguing over a border. Federal Court. Reason: Disputes between states go to federal court.</a:t>
            </a:r>
          </a:p>
          <a:p>
            <a:endParaRPr lang="en-US" sz="2400" b="1" dirty="0"/>
          </a:p>
          <a:p>
            <a:r>
              <a:rPr lang="en-US" sz="2400" b="1" dirty="0"/>
              <a:t>4. Vandalizing a school. State Court. Reason: Local crime, state law.</a:t>
            </a:r>
          </a:p>
          <a:p>
            <a:endParaRPr lang="en-US" sz="2400" b="1" dirty="0"/>
          </a:p>
          <a:p>
            <a:r>
              <a:rPr lang="en-US" sz="2400" b="1" dirty="0"/>
              <a:t>5. Freedom of speech violation Federal Court. Reason: The U.S. Constitution is involved.</a:t>
            </a:r>
          </a:p>
          <a:p>
            <a:endParaRPr lang="en-US" sz="2400" b="1" dirty="0"/>
          </a:p>
          <a:p>
            <a:r>
              <a:rPr lang="en-US" sz="2400" b="1" dirty="0"/>
              <a:t>6. Breaking a law passed by Congress. Federal Court. Reason: Federal laws are handled in federal courts.</a:t>
            </a:r>
          </a:p>
        </p:txBody>
      </p:sp>
    </p:spTree>
    <p:extLst>
      <p:ext uri="{BB962C8B-B14F-4D97-AF65-F5344CB8AC3E}">
        <p14:creationId xmlns:p14="http://schemas.microsoft.com/office/powerpoint/2010/main" val="1195481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D96BAF-1434-0839-6D23-59DF0133FFCB}"/>
              </a:ext>
            </a:extLst>
          </p:cNvPr>
          <p:cNvSpPr txBox="1"/>
          <p:nvPr/>
        </p:nvSpPr>
        <p:spPr>
          <a:xfrm>
            <a:off x="113015" y="195208"/>
            <a:ext cx="11979667" cy="2677656"/>
          </a:xfrm>
          <a:prstGeom prst="rect">
            <a:avLst/>
          </a:prstGeom>
          <a:noFill/>
        </p:spPr>
        <p:txBody>
          <a:bodyPr wrap="square">
            <a:spAutoFit/>
          </a:bodyPr>
          <a:lstStyle/>
          <a:p>
            <a:r>
              <a:rPr lang="en-US" sz="2400" b="1" dirty="0"/>
              <a:t>			Homework: Federal Court or State Court?</a:t>
            </a:r>
          </a:p>
          <a:p>
            <a:endParaRPr lang="en-US" sz="2400" b="1" dirty="0"/>
          </a:p>
          <a:p>
            <a:r>
              <a:rPr lang="en-US" sz="2400" b="1" dirty="0"/>
              <a:t>			Follow the instructions from the printout.</a:t>
            </a:r>
          </a:p>
          <a:p>
            <a:endParaRPr lang="en-US" sz="2400" b="1" dirty="0"/>
          </a:p>
          <a:p>
            <a:r>
              <a:rPr lang="en-US" sz="2400" b="1" dirty="0"/>
              <a:t>*****************************************************************************</a:t>
            </a:r>
          </a:p>
          <a:p>
            <a:endParaRPr lang="en-US" sz="2400" b="1" dirty="0"/>
          </a:p>
          <a:p>
            <a:r>
              <a:rPr lang="en-US" sz="2400" b="1" dirty="0"/>
              <a:t>Get ready for the quiz, which will include the PowerPoint material.</a:t>
            </a:r>
          </a:p>
        </p:txBody>
      </p:sp>
    </p:spTree>
    <p:extLst>
      <p:ext uri="{BB962C8B-B14F-4D97-AF65-F5344CB8AC3E}">
        <p14:creationId xmlns:p14="http://schemas.microsoft.com/office/powerpoint/2010/main" val="2377717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C996D0-37AC-EE6A-14AD-6324EE5251AB}"/>
              </a:ext>
            </a:extLst>
          </p:cNvPr>
          <p:cNvSpPr txBox="1"/>
          <p:nvPr/>
        </p:nvSpPr>
        <p:spPr>
          <a:xfrm>
            <a:off x="0" y="0"/>
            <a:ext cx="12192000" cy="6432530"/>
          </a:xfrm>
          <a:prstGeom prst="rect">
            <a:avLst/>
          </a:prstGeom>
          <a:noFill/>
        </p:spPr>
        <p:txBody>
          <a:bodyPr wrap="square">
            <a:spAutoFit/>
          </a:bodyPr>
          <a:lstStyle/>
          <a:p>
            <a:r>
              <a:rPr lang="en-US" sz="2400" b="1" dirty="0"/>
              <a:t>				</a:t>
            </a:r>
            <a:r>
              <a:rPr lang="en-US" sz="2800" b="1" dirty="0">
                <a:solidFill>
                  <a:srgbClr val="C00000"/>
                </a:solidFill>
              </a:rPr>
              <a:t>2. Trial Courts (Where Cases Begin)</a:t>
            </a:r>
          </a:p>
          <a:p>
            <a:endParaRPr lang="en-US" sz="2400" b="1" dirty="0"/>
          </a:p>
          <a:p>
            <a:r>
              <a:rPr lang="en-US" sz="2400" b="1" dirty="0">
                <a:solidFill>
                  <a:srgbClr val="C00000"/>
                </a:solidFill>
              </a:rPr>
              <a:t>Simple explanation:</a:t>
            </a:r>
          </a:p>
          <a:p>
            <a:endParaRPr lang="en-US" sz="2400" b="1" dirty="0"/>
          </a:p>
          <a:p>
            <a:r>
              <a:rPr lang="en-US" sz="2400" b="1" dirty="0"/>
              <a:t>A trial court is where a case is heard </a:t>
            </a:r>
            <a:r>
              <a:rPr lang="en-US" sz="2400" b="1" dirty="0">
                <a:solidFill>
                  <a:srgbClr val="C00000"/>
                </a:solidFill>
              </a:rPr>
              <a:t>for the first time</a:t>
            </a:r>
            <a:r>
              <a:rPr lang="en-US" sz="2400" b="1" dirty="0"/>
              <a:t>.</a:t>
            </a:r>
          </a:p>
          <a:p>
            <a:endParaRPr lang="en-US" sz="2400" b="1" dirty="0"/>
          </a:p>
          <a:p>
            <a:r>
              <a:rPr lang="en-US" sz="2400" b="1" dirty="0">
                <a:solidFill>
                  <a:srgbClr val="C00000"/>
                </a:solidFill>
              </a:rPr>
              <a:t>What happens here:</a:t>
            </a:r>
          </a:p>
          <a:p>
            <a:endParaRPr lang="en-US" sz="2400" b="1" dirty="0"/>
          </a:p>
          <a:p>
            <a:r>
              <a:rPr lang="en-US" sz="2400" b="1" dirty="0"/>
              <a:t>-Evidence is shown</a:t>
            </a:r>
          </a:p>
          <a:p>
            <a:endParaRPr lang="en-US" sz="2400" b="1" dirty="0"/>
          </a:p>
          <a:p>
            <a:r>
              <a:rPr lang="en-US" sz="2400" b="1" dirty="0"/>
              <a:t>-Witnesses testify</a:t>
            </a:r>
          </a:p>
          <a:p>
            <a:endParaRPr lang="en-US" sz="2400" b="1" dirty="0"/>
          </a:p>
          <a:p>
            <a:r>
              <a:rPr lang="en-US" sz="2400" b="1" dirty="0"/>
              <a:t>-Lawyers argue</a:t>
            </a:r>
          </a:p>
          <a:p>
            <a:endParaRPr lang="en-US" sz="2400" b="1" dirty="0"/>
          </a:p>
          <a:p>
            <a:r>
              <a:rPr lang="en-US" sz="2400" b="1" dirty="0"/>
              <a:t>A judge and sometimes a jury decide the case</a:t>
            </a:r>
          </a:p>
          <a:p>
            <a:endParaRPr lang="en-US" sz="2400" b="1" dirty="0"/>
          </a:p>
          <a:p>
            <a:r>
              <a:rPr lang="en-US" sz="2400" b="1" dirty="0">
                <a:solidFill>
                  <a:srgbClr val="C00000"/>
                </a:solidFill>
              </a:rPr>
              <a:t>Important rule: Every case starts in a trial court.</a:t>
            </a:r>
          </a:p>
        </p:txBody>
      </p:sp>
    </p:spTree>
    <p:extLst>
      <p:ext uri="{BB962C8B-B14F-4D97-AF65-F5344CB8AC3E}">
        <p14:creationId xmlns:p14="http://schemas.microsoft.com/office/powerpoint/2010/main" val="1963590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1A1345-43DF-73E7-56B1-9824E480DD22}"/>
              </a:ext>
            </a:extLst>
          </p:cNvPr>
          <p:cNvSpPr txBox="1"/>
          <p:nvPr/>
        </p:nvSpPr>
        <p:spPr>
          <a:xfrm>
            <a:off x="0" y="0"/>
            <a:ext cx="12192000" cy="6801862"/>
          </a:xfrm>
          <a:prstGeom prst="rect">
            <a:avLst/>
          </a:prstGeom>
          <a:noFill/>
        </p:spPr>
        <p:txBody>
          <a:bodyPr wrap="square">
            <a:spAutoFit/>
          </a:bodyPr>
          <a:lstStyle/>
          <a:p>
            <a:endParaRPr lang="en-US" sz="2400" b="1" dirty="0"/>
          </a:p>
          <a:p>
            <a:r>
              <a:rPr lang="en-US" sz="2400" b="1" dirty="0"/>
              <a:t>				</a:t>
            </a:r>
            <a:r>
              <a:rPr lang="en-US" sz="2400" b="1" dirty="0">
                <a:solidFill>
                  <a:srgbClr val="C00000"/>
                </a:solidFill>
              </a:rPr>
              <a:t>2. </a:t>
            </a:r>
            <a:r>
              <a:rPr lang="en-US" sz="2800" b="1" dirty="0">
                <a:solidFill>
                  <a:srgbClr val="C00000"/>
                </a:solidFill>
              </a:rPr>
              <a:t>Trial Courts (Where Cases Begin) (cont.)</a:t>
            </a:r>
          </a:p>
          <a:p>
            <a:endParaRPr lang="en-US" sz="2400" b="1" dirty="0"/>
          </a:p>
          <a:p>
            <a:r>
              <a:rPr lang="en-US" sz="2400" b="1" dirty="0">
                <a:solidFill>
                  <a:srgbClr val="C00000"/>
                </a:solidFill>
              </a:rPr>
              <a:t>Example:</a:t>
            </a:r>
          </a:p>
          <a:p>
            <a:endParaRPr lang="en-US" sz="2400" b="1" dirty="0"/>
          </a:p>
          <a:p>
            <a:r>
              <a:rPr lang="en-US" sz="2400" b="1" dirty="0"/>
              <a:t>A student is accused of cheating.</a:t>
            </a:r>
          </a:p>
          <a:p>
            <a:endParaRPr lang="en-US" sz="2400" b="1" dirty="0"/>
          </a:p>
          <a:p>
            <a:r>
              <a:rPr lang="en-US" sz="2400" b="1" dirty="0">
                <a:solidFill>
                  <a:srgbClr val="C00000"/>
                </a:solidFill>
              </a:rPr>
              <a:t>The trial court listens to:</a:t>
            </a:r>
          </a:p>
          <a:p>
            <a:endParaRPr lang="en-US" sz="2400" b="1" dirty="0"/>
          </a:p>
          <a:p>
            <a:r>
              <a:rPr lang="en-US" sz="2400" b="1" dirty="0"/>
              <a:t>-The teacher</a:t>
            </a:r>
          </a:p>
          <a:p>
            <a:r>
              <a:rPr lang="en-US" sz="2400" b="1" dirty="0"/>
              <a:t>-The student</a:t>
            </a:r>
          </a:p>
          <a:p>
            <a:r>
              <a:rPr lang="en-US" sz="2400" b="1" dirty="0"/>
              <a:t>-Other witnesses</a:t>
            </a:r>
          </a:p>
          <a:p>
            <a:endParaRPr lang="en-US" sz="2400" b="1" dirty="0"/>
          </a:p>
          <a:p>
            <a:r>
              <a:rPr lang="en-US" sz="2400" b="1" dirty="0"/>
              <a:t>Then decides what really happened.</a:t>
            </a:r>
          </a:p>
          <a:p>
            <a:endParaRPr lang="en-US" sz="2400" b="1" dirty="0"/>
          </a:p>
          <a:p>
            <a:r>
              <a:rPr lang="en-US" sz="2400" b="1" dirty="0">
                <a:solidFill>
                  <a:srgbClr val="C00000"/>
                </a:solidFill>
              </a:rPr>
              <a:t>Theo connection:</a:t>
            </a:r>
          </a:p>
          <a:p>
            <a:endParaRPr lang="en-US" sz="2400" b="1" dirty="0"/>
          </a:p>
          <a:p>
            <a:r>
              <a:rPr lang="en-US" sz="2400" b="1" dirty="0"/>
              <a:t>The big courtroom scenes in Theodore Boone take place in a trial court.</a:t>
            </a:r>
          </a:p>
        </p:txBody>
      </p:sp>
    </p:spTree>
    <p:extLst>
      <p:ext uri="{BB962C8B-B14F-4D97-AF65-F5344CB8AC3E}">
        <p14:creationId xmlns:p14="http://schemas.microsoft.com/office/powerpoint/2010/main" val="379354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2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23F34D-C47D-42BA-19F1-2A9CE8AFF7B5}"/>
              </a:ext>
            </a:extLst>
          </p:cNvPr>
          <p:cNvSpPr txBox="1"/>
          <p:nvPr/>
        </p:nvSpPr>
        <p:spPr>
          <a:xfrm>
            <a:off x="0" y="0"/>
            <a:ext cx="12192000" cy="7879080"/>
          </a:xfrm>
          <a:prstGeom prst="rect">
            <a:avLst/>
          </a:prstGeom>
          <a:noFill/>
        </p:spPr>
        <p:txBody>
          <a:bodyPr wrap="square">
            <a:spAutoFit/>
          </a:bodyPr>
          <a:lstStyle/>
          <a:p>
            <a:endParaRPr lang="en-US" dirty="0"/>
          </a:p>
          <a:p>
            <a:r>
              <a:rPr lang="en-US" sz="2400" b="1" dirty="0"/>
              <a:t>			</a:t>
            </a:r>
            <a:r>
              <a:rPr lang="en-US" sz="2800" b="1" dirty="0">
                <a:solidFill>
                  <a:srgbClr val="C00000"/>
                </a:solidFill>
              </a:rPr>
              <a:t>       3. Appeals Courts (Was the Trial Fair?)</a:t>
            </a:r>
          </a:p>
          <a:p>
            <a:endParaRPr lang="en-US" sz="2800" b="1" dirty="0">
              <a:solidFill>
                <a:srgbClr val="C00000"/>
              </a:solidFill>
            </a:endParaRPr>
          </a:p>
          <a:p>
            <a:r>
              <a:rPr lang="en-US" sz="2400" b="1" dirty="0">
                <a:solidFill>
                  <a:srgbClr val="C00000"/>
                </a:solidFill>
              </a:rPr>
              <a:t>Simple explanation:</a:t>
            </a:r>
            <a:endParaRPr lang="en-US" sz="2400" b="1" dirty="0"/>
          </a:p>
          <a:p>
            <a:r>
              <a:rPr lang="en-US" sz="2400" b="1" dirty="0"/>
              <a:t>An appeals court does not redo the trial. It checks if the rules were followed correctly.</a:t>
            </a:r>
          </a:p>
          <a:p>
            <a:endParaRPr lang="en-US" sz="2400" b="1" dirty="0">
              <a:solidFill>
                <a:srgbClr val="C00000"/>
              </a:solidFill>
            </a:endParaRPr>
          </a:p>
          <a:p>
            <a:r>
              <a:rPr lang="en-US" sz="2400" b="1" dirty="0">
                <a:solidFill>
                  <a:srgbClr val="C00000"/>
                </a:solidFill>
              </a:rPr>
              <a:t>What Appeals Courts CAN Do</a:t>
            </a:r>
            <a:endParaRPr lang="en-US" sz="2400" b="1" dirty="0"/>
          </a:p>
          <a:p>
            <a:r>
              <a:rPr lang="en-US" sz="2400" b="1" dirty="0"/>
              <a:t>-Review what happened in the trial court</a:t>
            </a:r>
          </a:p>
          <a:p>
            <a:r>
              <a:rPr lang="en-US" sz="2400" b="1" dirty="0"/>
              <a:t>-Examine the trial record (what was said and done)</a:t>
            </a:r>
          </a:p>
          <a:p>
            <a:r>
              <a:rPr lang="en-US" sz="2400" b="1" dirty="0"/>
              <a:t>-Decide if the law was applied correctly</a:t>
            </a:r>
          </a:p>
          <a:p>
            <a:r>
              <a:rPr lang="en-US" sz="2400" b="1" dirty="0"/>
              <a:t>-Check whether the trial was fair</a:t>
            </a:r>
          </a:p>
          <a:p>
            <a:r>
              <a:rPr lang="en-US" sz="2400" b="1" dirty="0"/>
              <a:t>-Look for legal mistakes made by the judge</a:t>
            </a:r>
          </a:p>
          <a:p>
            <a:r>
              <a:rPr lang="en-US" sz="2400" b="1" dirty="0"/>
              <a:t>*********************************************************************************</a:t>
            </a:r>
          </a:p>
          <a:p>
            <a:r>
              <a:rPr lang="en-US" sz="2400" b="1" dirty="0">
                <a:solidFill>
                  <a:srgbClr val="C00000"/>
                </a:solidFill>
              </a:rPr>
              <a:t>A trial court finds the facts.  An appeals court checks the rules.</a:t>
            </a:r>
          </a:p>
          <a:p>
            <a:r>
              <a:rPr lang="en-US" sz="2400" b="1" dirty="0">
                <a:solidFill>
                  <a:srgbClr val="C00000"/>
                </a:solidFill>
              </a:rPr>
              <a:t>The appeals court decides:  </a:t>
            </a:r>
            <a:r>
              <a:rPr lang="en-US" sz="2400" b="1" dirty="0"/>
              <a:t>Was that a mistake?  Should the case be tried again?</a:t>
            </a:r>
          </a:p>
          <a:p>
            <a:endParaRPr lang="en-US" sz="2400" b="1" dirty="0"/>
          </a:p>
          <a:p>
            <a:r>
              <a:rPr lang="en-US" sz="2400" b="1" dirty="0">
                <a:solidFill>
                  <a:srgbClr val="C00000"/>
                </a:solidFill>
              </a:rPr>
              <a:t>Theo connection: </a:t>
            </a:r>
            <a:r>
              <a:rPr lang="en-US" sz="2400" b="1" dirty="0"/>
              <a:t>Lawyers in the book often talk about appeals as the next step after a trial.</a:t>
            </a:r>
          </a:p>
          <a:p>
            <a:endParaRPr lang="en-US" sz="2400" b="1" dirty="0"/>
          </a:p>
          <a:p>
            <a:endParaRPr lang="en-US" sz="2400" b="1" dirty="0"/>
          </a:p>
          <a:p>
            <a:endParaRPr lang="en-US" sz="2400" b="1" dirty="0"/>
          </a:p>
        </p:txBody>
      </p:sp>
    </p:spTree>
    <p:extLst>
      <p:ext uri="{BB962C8B-B14F-4D97-AF65-F5344CB8AC3E}">
        <p14:creationId xmlns:p14="http://schemas.microsoft.com/office/powerpoint/2010/main" val="2716487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00000">
            <a:alpha val="25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91FDBA-CF39-10A3-79E5-9367A9BDE09A}"/>
              </a:ext>
            </a:extLst>
          </p:cNvPr>
          <p:cNvSpPr txBox="1"/>
          <p:nvPr/>
        </p:nvSpPr>
        <p:spPr>
          <a:xfrm>
            <a:off x="0" y="0"/>
            <a:ext cx="12192000" cy="6740307"/>
          </a:xfrm>
          <a:prstGeom prst="rect">
            <a:avLst/>
          </a:prstGeom>
          <a:noFill/>
        </p:spPr>
        <p:txBody>
          <a:bodyPr wrap="square">
            <a:spAutoFit/>
          </a:bodyPr>
          <a:lstStyle/>
          <a:p>
            <a:r>
              <a:rPr lang="en-US" sz="2400" b="1" dirty="0"/>
              <a:t>				</a:t>
            </a:r>
            <a:r>
              <a:rPr lang="en-US" sz="2400" b="1" dirty="0">
                <a:solidFill>
                  <a:srgbClr val="C00000"/>
                </a:solidFill>
              </a:rPr>
              <a:t>   What is Jury Deliberation?</a:t>
            </a:r>
            <a:endParaRPr lang="en-US" sz="2400" b="1" dirty="0"/>
          </a:p>
          <a:p>
            <a:r>
              <a:rPr lang="en-US" sz="2400" b="1" dirty="0"/>
              <a:t>Jury deliberation is the time when the jurors go into a private room to discuss the case and decide the verdict.</a:t>
            </a:r>
          </a:p>
          <a:p>
            <a:r>
              <a:rPr lang="en-US" sz="2400" b="1" dirty="0"/>
              <a:t>After:</a:t>
            </a:r>
          </a:p>
          <a:p>
            <a:endParaRPr lang="en-US" sz="2400" b="1" dirty="0"/>
          </a:p>
          <a:p>
            <a:r>
              <a:rPr lang="en-US" sz="2400" b="1" dirty="0"/>
              <a:t>-Both sides present their evidence</a:t>
            </a:r>
          </a:p>
          <a:p>
            <a:r>
              <a:rPr lang="en-US" sz="2400" b="1" dirty="0"/>
              <a:t>-Lawyers give closing arguments</a:t>
            </a:r>
          </a:p>
          <a:p>
            <a:r>
              <a:rPr lang="en-US" sz="2400" b="1" dirty="0"/>
              <a:t>-The judge gives instructions</a:t>
            </a:r>
          </a:p>
          <a:p>
            <a:r>
              <a:rPr lang="en-US" sz="2400" b="1" dirty="0"/>
              <a:t> -The jury leaves the courtroom and talks privately.</a:t>
            </a:r>
          </a:p>
          <a:p>
            <a:r>
              <a:rPr lang="en-US" sz="2400" b="1" dirty="0"/>
              <a:t> -What do they do during deliberation?</a:t>
            </a:r>
          </a:p>
          <a:p>
            <a:r>
              <a:rPr lang="en-US" sz="2400" b="1" dirty="0"/>
              <a:t>-Review the evidence</a:t>
            </a:r>
          </a:p>
          <a:p>
            <a:r>
              <a:rPr lang="en-US" sz="2400" b="1" dirty="0"/>
              <a:t>-Discuss witness testimony</a:t>
            </a:r>
          </a:p>
          <a:p>
            <a:r>
              <a:rPr lang="en-US" sz="2400" b="1" dirty="0"/>
              <a:t>-Talk about whether the defendant is guilty or not guilty</a:t>
            </a:r>
          </a:p>
          <a:p>
            <a:r>
              <a:rPr lang="en-US" sz="2400" b="1" dirty="0"/>
              <a:t>-Decide if there is reasonable doubt</a:t>
            </a:r>
          </a:p>
          <a:p>
            <a:r>
              <a:rPr lang="en-US" sz="2400" b="1" dirty="0"/>
              <a:t>-They must usually reach a unanimous decision (everyone agrees).</a:t>
            </a:r>
          </a:p>
          <a:p>
            <a:endParaRPr lang="en-US" sz="2400" b="1" dirty="0"/>
          </a:p>
          <a:p>
            <a:r>
              <a:rPr lang="en-US" sz="2400" b="1" dirty="0"/>
              <a:t>Summary: Jury deliberation is when the jurors meet privately to talk about the case and decide the final answer — guilty or not guilty.</a:t>
            </a:r>
          </a:p>
        </p:txBody>
      </p:sp>
    </p:spTree>
    <p:extLst>
      <p:ext uri="{BB962C8B-B14F-4D97-AF65-F5344CB8AC3E}">
        <p14:creationId xmlns:p14="http://schemas.microsoft.com/office/powerpoint/2010/main" val="1715731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00000">
            <a:alpha val="24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0EE274-AD52-55D8-936C-E6D7CF616EB3}"/>
              </a:ext>
            </a:extLst>
          </p:cNvPr>
          <p:cNvSpPr txBox="1"/>
          <p:nvPr/>
        </p:nvSpPr>
        <p:spPr>
          <a:xfrm>
            <a:off x="0" y="0"/>
            <a:ext cx="12192000" cy="4893647"/>
          </a:xfrm>
          <a:prstGeom prst="rect">
            <a:avLst/>
          </a:prstGeom>
          <a:noFill/>
        </p:spPr>
        <p:txBody>
          <a:bodyPr wrap="square">
            <a:spAutoFit/>
          </a:bodyPr>
          <a:lstStyle/>
          <a:p>
            <a:r>
              <a:rPr lang="en-US" sz="2400" b="1" dirty="0"/>
              <a:t>				Mini Jury Deliberation Activity</a:t>
            </a:r>
          </a:p>
          <a:p>
            <a:r>
              <a:rPr lang="en-US" sz="2400" b="1" dirty="0"/>
              <a:t>Groups: 6–8 students per “jury”</a:t>
            </a:r>
          </a:p>
          <a:p>
            <a:r>
              <a:rPr lang="en-US" sz="2400" b="1" dirty="0"/>
              <a:t>Step 1: Case Presentation</a:t>
            </a:r>
          </a:p>
          <a:p>
            <a:endParaRPr lang="en-US" sz="2400" b="1" dirty="0"/>
          </a:p>
          <a:p>
            <a:r>
              <a:rPr lang="en-US" sz="2400" b="1" dirty="0"/>
              <a:t>Simple scenario: A student is accused of taking a phone from a backpack during lunch. One student says they saw him near the backpack. The phone was later found in his locker. The student says someone else put it there.</a:t>
            </a:r>
          </a:p>
          <a:p>
            <a:endParaRPr lang="en-US" sz="2400" b="1" dirty="0"/>
          </a:p>
          <a:p>
            <a:r>
              <a:rPr lang="en-US" sz="2400" b="1" dirty="0"/>
              <a:t>Evidence:</a:t>
            </a:r>
          </a:p>
          <a:p>
            <a:r>
              <a:rPr lang="en-US" sz="2400" b="1" dirty="0"/>
              <a:t>Seen near backpack</a:t>
            </a:r>
          </a:p>
          <a:p>
            <a:r>
              <a:rPr lang="en-US" sz="2400" b="1" dirty="0"/>
              <a:t>Phone found in locker</a:t>
            </a:r>
          </a:p>
          <a:p>
            <a:r>
              <a:rPr lang="en-US" sz="2400" b="1" dirty="0"/>
              <a:t>No video proof</a:t>
            </a:r>
          </a:p>
          <a:p>
            <a:r>
              <a:rPr lang="en-US" sz="2400" b="1" dirty="0"/>
              <a:t>Student denies it</a:t>
            </a:r>
          </a:p>
        </p:txBody>
      </p:sp>
    </p:spTree>
    <p:extLst>
      <p:ext uri="{BB962C8B-B14F-4D97-AF65-F5344CB8AC3E}">
        <p14:creationId xmlns:p14="http://schemas.microsoft.com/office/powerpoint/2010/main" val="1250386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00000">
            <a:alpha val="30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DB4815-39CB-CAE5-00B1-00CC08AB2B2E}"/>
              </a:ext>
            </a:extLst>
          </p:cNvPr>
          <p:cNvSpPr txBox="1"/>
          <p:nvPr/>
        </p:nvSpPr>
        <p:spPr>
          <a:xfrm>
            <a:off x="0" y="0"/>
            <a:ext cx="12192000" cy="4893647"/>
          </a:xfrm>
          <a:prstGeom prst="rect">
            <a:avLst/>
          </a:prstGeom>
          <a:noFill/>
        </p:spPr>
        <p:txBody>
          <a:bodyPr wrap="square">
            <a:spAutoFit/>
          </a:bodyPr>
          <a:lstStyle/>
          <a:p>
            <a:r>
              <a:rPr lang="en-US" sz="2400" b="1" dirty="0"/>
              <a:t>Step 2: Deliberation (7–8 minutes)</a:t>
            </a:r>
          </a:p>
          <a:p>
            <a:endParaRPr lang="en-US" sz="2400" b="1" dirty="0"/>
          </a:p>
          <a:p>
            <a:r>
              <a:rPr lang="en-US" sz="2400" b="1" dirty="0"/>
              <a:t>Each group </a:t>
            </a:r>
            <a:r>
              <a:rPr lang="en-US" sz="2400" b="1" dirty="0" err="1"/>
              <a:t>must:Discuss</a:t>
            </a:r>
            <a:r>
              <a:rPr lang="en-US" sz="2400" b="1" dirty="0"/>
              <a:t> the evidence</a:t>
            </a:r>
          </a:p>
          <a:p>
            <a:endParaRPr lang="en-US" sz="2400" b="1" dirty="0"/>
          </a:p>
          <a:p>
            <a:r>
              <a:rPr lang="en-US" sz="2400" b="1" dirty="0"/>
              <a:t>a) Decide: Guilty or Not Guilty</a:t>
            </a:r>
          </a:p>
          <a:p>
            <a:r>
              <a:rPr lang="en-US" sz="2400" b="1" dirty="0"/>
              <a:t>b)Decide if there is reasonable doubt</a:t>
            </a:r>
          </a:p>
          <a:p>
            <a:endParaRPr lang="en-US" sz="2400" b="1" dirty="0"/>
          </a:p>
          <a:p>
            <a:r>
              <a:rPr lang="en-US" sz="2400" b="1" dirty="0"/>
              <a:t>Rules: Everyone must speak.</a:t>
            </a:r>
          </a:p>
          <a:p>
            <a:r>
              <a:rPr lang="en-US" sz="2400" b="1" dirty="0"/>
              <a:t>You must try to reach a unanimous decision.</a:t>
            </a:r>
          </a:p>
          <a:p>
            <a:r>
              <a:rPr lang="en-US" sz="2400" b="1" dirty="0"/>
              <a:t>You must explain </a:t>
            </a:r>
            <a:r>
              <a:rPr lang="en-US" sz="2400" b="1" dirty="0">
                <a:solidFill>
                  <a:srgbClr val="C00000"/>
                </a:solidFill>
              </a:rPr>
              <a:t>WHY</a:t>
            </a:r>
            <a:r>
              <a:rPr lang="en-US" sz="2400" b="1" dirty="0"/>
              <a:t>.</a:t>
            </a:r>
          </a:p>
          <a:p>
            <a:r>
              <a:rPr lang="en-US" sz="2400" b="1" dirty="0"/>
              <a:t>***********************************************************************************</a:t>
            </a:r>
          </a:p>
          <a:p>
            <a:endParaRPr lang="en-US" sz="2400" b="1" dirty="0"/>
          </a:p>
          <a:p>
            <a:r>
              <a:rPr lang="en-US" sz="2400" b="1" dirty="0"/>
              <a:t>Go to the next step!</a:t>
            </a:r>
          </a:p>
        </p:txBody>
      </p:sp>
    </p:spTree>
    <p:extLst>
      <p:ext uri="{BB962C8B-B14F-4D97-AF65-F5344CB8AC3E}">
        <p14:creationId xmlns:p14="http://schemas.microsoft.com/office/powerpoint/2010/main" val="40077398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1145</TotalTime>
  <Words>3071</Words>
  <Application>Microsoft Office PowerPoint</Application>
  <PresentationFormat>Widescreen</PresentationFormat>
  <Paragraphs>533</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3</cp:revision>
  <dcterms:created xsi:type="dcterms:W3CDTF">2026-01-21T19:29:51Z</dcterms:created>
  <dcterms:modified xsi:type="dcterms:W3CDTF">2026-02-26T16:52:43Z</dcterms:modified>
</cp:coreProperties>
</file>